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
  </p:notesMasterIdLst>
  <p:handoutMasterIdLst>
    <p:handoutMasterId r:id="rId24"/>
  </p:handoutMasterIdLst>
  <p:sldIdLst>
    <p:sldId id="256" r:id="rId2"/>
    <p:sldId id="280" r:id="rId3"/>
    <p:sldId id="279" r:id="rId4"/>
    <p:sldId id="281" r:id="rId5"/>
    <p:sldId id="282" r:id="rId6"/>
    <p:sldId id="283" r:id="rId7"/>
    <p:sldId id="284" r:id="rId8"/>
    <p:sldId id="285" r:id="rId9"/>
    <p:sldId id="286" r:id="rId10"/>
    <p:sldId id="287" r:id="rId11"/>
    <p:sldId id="298" r:id="rId12"/>
    <p:sldId id="288" r:id="rId13"/>
    <p:sldId id="289" r:id="rId14"/>
    <p:sldId id="290" r:id="rId15"/>
    <p:sldId id="291" r:id="rId16"/>
    <p:sldId id="292" r:id="rId17"/>
    <p:sldId id="293" r:id="rId18"/>
    <p:sldId id="294" r:id="rId19"/>
    <p:sldId id="295" r:id="rId20"/>
    <p:sldId id="296" r:id="rId21"/>
    <p:sldId id="297" r:id="rId22"/>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80"/>
            <p14:sldId id="279"/>
            <p14:sldId id="281"/>
            <p14:sldId id="282"/>
            <p14:sldId id="283"/>
            <p14:sldId id="284"/>
            <p14:sldId id="285"/>
            <p14:sldId id="286"/>
            <p14:sldId id="287"/>
            <p14:sldId id="298"/>
            <p14:sldId id="288"/>
            <p14:sldId id="289"/>
            <p14:sldId id="290"/>
            <p14:sldId id="291"/>
            <p14:sldId id="292"/>
            <p14:sldId id="293"/>
            <p14:sldId id="294"/>
            <p14:sldId id="295"/>
            <p14:sldId id="296"/>
            <p14:sldId id="29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F2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384" autoAdjust="0"/>
  </p:normalViewPr>
  <p:slideViewPr>
    <p:cSldViewPr>
      <p:cViewPr>
        <p:scale>
          <a:sx n="100" d="100"/>
          <a:sy n="100" d="100"/>
        </p:scale>
        <p:origin x="1152" y="4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2022-05-26</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화면설계서</a:t>
            </a:r>
          </a:p>
        </p:txBody>
      </p:sp>
      <p:sp>
        <p:nvSpPr>
          <p:cNvPr id="3" name="텍스트 개체 틀 2"/>
          <p:cNvSpPr>
            <a:spLocks noGrp="1"/>
          </p:cNvSpPr>
          <p:nvPr>
            <p:ph type="body" sz="quarter" idx="10"/>
          </p:nvPr>
        </p:nvSpPr>
        <p:spPr/>
        <p:txBody>
          <a:bodyPr/>
          <a:lstStyle/>
          <a:p>
            <a:r>
              <a:rPr lang="en-US" altLang="ko-KR" dirty="0">
                <a:solidFill>
                  <a:schemeClr val="tx1"/>
                </a:solidFill>
              </a:rPr>
              <a:t>0.0</a:t>
            </a:r>
            <a:endParaRPr lang="ko-KR" altLang="en-US" dirty="0">
              <a:solidFill>
                <a:schemeClr val="tx1"/>
              </a:solidFill>
            </a:endParaRPr>
          </a:p>
        </p:txBody>
      </p:sp>
      <p:sp>
        <p:nvSpPr>
          <p:cNvPr id="4" name="텍스트 개체 틀 3"/>
          <p:cNvSpPr>
            <a:spLocks noGrp="1"/>
          </p:cNvSpPr>
          <p:nvPr>
            <p:ph type="body" sz="quarter" idx="11"/>
          </p:nvPr>
        </p:nvSpPr>
        <p:spPr/>
        <p:txBody>
          <a:bodyPr/>
          <a:lstStyle/>
          <a:p>
            <a:r>
              <a:rPr lang="en-US" altLang="ko-KR" dirty="0">
                <a:solidFill>
                  <a:schemeClr val="tx1"/>
                </a:solidFill>
              </a:rPr>
              <a:t>2022.05.26</a:t>
            </a:r>
            <a:endParaRPr lang="ko-KR" altLang="en-US" dirty="0">
              <a:solidFill>
                <a:schemeClr val="tx1"/>
              </a:solidFill>
            </a:endParaRPr>
          </a:p>
        </p:txBody>
      </p:sp>
      <p:sp>
        <p:nvSpPr>
          <p:cNvPr id="5" name="텍스트 개체 틀 4"/>
          <p:cNvSpPr>
            <a:spLocks noGrp="1"/>
          </p:cNvSpPr>
          <p:nvPr>
            <p:ph type="body" sz="quarter" idx="12"/>
          </p:nvPr>
        </p:nvSpPr>
        <p:spPr/>
        <p:txBody>
          <a:bodyPr/>
          <a:lstStyle/>
          <a:p>
            <a:r>
              <a:rPr lang="ko-KR" altLang="en-US" dirty="0">
                <a:solidFill>
                  <a:schemeClr val="tx1"/>
                </a:solidFill>
              </a:rPr>
              <a:t>김주희</a:t>
            </a:r>
            <a:r>
              <a:rPr lang="en-US" altLang="ko-KR" dirty="0">
                <a:solidFill>
                  <a:schemeClr val="tx1"/>
                </a:solidFill>
              </a:rPr>
              <a:t>, </a:t>
            </a:r>
            <a:r>
              <a:rPr lang="ko-KR" altLang="en-US" dirty="0" err="1">
                <a:solidFill>
                  <a:schemeClr val="tx1"/>
                </a:solidFill>
              </a:rPr>
              <a:t>오철환</a:t>
            </a:r>
            <a:endParaRPr lang="ko-KR" altLang="en-US" dirty="0">
              <a:solidFill>
                <a:schemeClr val="tx1"/>
              </a:solidFill>
            </a:endParaRPr>
          </a:p>
        </p:txBody>
      </p:sp>
      <p:pic>
        <p:nvPicPr>
          <p:cNvPr id="7" name="그림 6">
            <a:extLst>
              <a:ext uri="{FF2B5EF4-FFF2-40B4-BE49-F238E27FC236}">
                <a16:creationId xmlns:a16="http://schemas.microsoft.com/office/drawing/2014/main" id="{47D0EAF4-3FEB-8373-CB40-F47341CC7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309" y="1695208"/>
            <a:ext cx="8459381" cy="3467584"/>
          </a:xfrm>
          <a:prstGeom prst="rect">
            <a:avLst/>
          </a:prstGeom>
        </p:spPr>
      </p:pic>
    </p:spTree>
    <p:extLst>
      <p:ext uri="{BB962C8B-B14F-4D97-AF65-F5344CB8AC3E}">
        <p14:creationId xmlns:p14="http://schemas.microsoft.com/office/powerpoint/2010/main" val="2612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E3726-CBEF-A9CD-20A5-1167639D8D46}"/>
              </a:ext>
            </a:extLst>
          </p:cNvPr>
          <p:cNvSpPr>
            <a:spLocks noGrp="1"/>
          </p:cNvSpPr>
          <p:nvPr>
            <p:ph type="title"/>
          </p:nvPr>
        </p:nvSpPr>
        <p:spPr/>
        <p:txBody>
          <a:bodyPr/>
          <a:lstStyle/>
          <a:p>
            <a:r>
              <a:rPr lang="en-US" altLang="ko-KR" dirty="0"/>
              <a:t>Menu Structure</a:t>
            </a:r>
            <a:endParaRPr lang="ko-KR" altLang="en-US" dirty="0"/>
          </a:p>
        </p:txBody>
      </p:sp>
      <p:sp>
        <p:nvSpPr>
          <p:cNvPr id="4" name="직사각형 3">
            <a:extLst>
              <a:ext uri="{FF2B5EF4-FFF2-40B4-BE49-F238E27FC236}">
                <a16:creationId xmlns:a16="http://schemas.microsoft.com/office/drawing/2014/main" id="{F49FDA55-86F6-0603-0EFE-3F7BBFD04897}"/>
              </a:ext>
            </a:extLst>
          </p:cNvPr>
          <p:cNvSpPr/>
          <p:nvPr/>
        </p:nvSpPr>
        <p:spPr>
          <a:xfrm>
            <a:off x="4871864" y="1172140"/>
            <a:ext cx="2016224"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t>PROJECT HOUSE</a:t>
            </a:r>
            <a:endParaRPr lang="ko-KR" altLang="en-US" dirty="0"/>
          </a:p>
        </p:txBody>
      </p:sp>
      <p:sp>
        <p:nvSpPr>
          <p:cNvPr id="6" name="직사각형 5">
            <a:extLst>
              <a:ext uri="{FF2B5EF4-FFF2-40B4-BE49-F238E27FC236}">
                <a16:creationId xmlns:a16="http://schemas.microsoft.com/office/drawing/2014/main" id="{BD382E2D-A352-1FC8-C4AD-6E56CF6C8567}"/>
              </a:ext>
            </a:extLst>
          </p:cNvPr>
          <p:cNvSpPr/>
          <p:nvPr/>
        </p:nvSpPr>
        <p:spPr>
          <a:xfrm>
            <a:off x="999891" y="2276872"/>
            <a:ext cx="2016224"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dirty="0"/>
              <a:t>회원관리</a:t>
            </a:r>
          </a:p>
        </p:txBody>
      </p:sp>
      <p:sp>
        <p:nvSpPr>
          <p:cNvPr id="8" name="직사각형 7">
            <a:extLst>
              <a:ext uri="{FF2B5EF4-FFF2-40B4-BE49-F238E27FC236}">
                <a16:creationId xmlns:a16="http://schemas.microsoft.com/office/drawing/2014/main" id="{8CA6247C-0194-8D6D-ABA2-9F3304445632}"/>
              </a:ext>
            </a:extLst>
          </p:cNvPr>
          <p:cNvSpPr/>
          <p:nvPr/>
        </p:nvSpPr>
        <p:spPr>
          <a:xfrm>
            <a:off x="3708491" y="2276872"/>
            <a:ext cx="2016224"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dirty="0"/>
              <a:t>공지사항</a:t>
            </a:r>
          </a:p>
        </p:txBody>
      </p:sp>
      <p:sp>
        <p:nvSpPr>
          <p:cNvPr id="9" name="직사각형 8">
            <a:extLst>
              <a:ext uri="{FF2B5EF4-FFF2-40B4-BE49-F238E27FC236}">
                <a16:creationId xmlns:a16="http://schemas.microsoft.com/office/drawing/2014/main" id="{B539F51F-7236-DD36-2EA8-69A03E3C5659}"/>
              </a:ext>
            </a:extLst>
          </p:cNvPr>
          <p:cNvSpPr/>
          <p:nvPr/>
        </p:nvSpPr>
        <p:spPr>
          <a:xfrm>
            <a:off x="6417091" y="2276872"/>
            <a:ext cx="2016224"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ko-KR" dirty="0"/>
              <a:t>Q&amp;A</a:t>
            </a:r>
            <a:endParaRPr lang="ko-KR" altLang="en-US" dirty="0"/>
          </a:p>
        </p:txBody>
      </p:sp>
      <p:sp>
        <p:nvSpPr>
          <p:cNvPr id="11" name="직사각형 10">
            <a:extLst>
              <a:ext uri="{FF2B5EF4-FFF2-40B4-BE49-F238E27FC236}">
                <a16:creationId xmlns:a16="http://schemas.microsoft.com/office/drawing/2014/main" id="{3503C561-40F1-CFAC-168F-2897393923F5}"/>
              </a:ext>
            </a:extLst>
          </p:cNvPr>
          <p:cNvSpPr/>
          <p:nvPr/>
        </p:nvSpPr>
        <p:spPr>
          <a:xfrm>
            <a:off x="999891" y="2946581"/>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회원 가입</a:t>
            </a:r>
          </a:p>
        </p:txBody>
      </p:sp>
      <p:sp>
        <p:nvSpPr>
          <p:cNvPr id="12" name="직사각형 11">
            <a:extLst>
              <a:ext uri="{FF2B5EF4-FFF2-40B4-BE49-F238E27FC236}">
                <a16:creationId xmlns:a16="http://schemas.microsoft.com/office/drawing/2014/main" id="{26D9FC62-07D2-1687-B7ED-FC37EEEFF9AE}"/>
              </a:ext>
            </a:extLst>
          </p:cNvPr>
          <p:cNvSpPr/>
          <p:nvPr/>
        </p:nvSpPr>
        <p:spPr>
          <a:xfrm>
            <a:off x="999891" y="3616290"/>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회원 정보 수정</a:t>
            </a:r>
          </a:p>
        </p:txBody>
      </p:sp>
      <p:sp>
        <p:nvSpPr>
          <p:cNvPr id="13" name="직사각형 12">
            <a:extLst>
              <a:ext uri="{FF2B5EF4-FFF2-40B4-BE49-F238E27FC236}">
                <a16:creationId xmlns:a16="http://schemas.microsoft.com/office/drawing/2014/main" id="{04FC7148-9A41-D7A6-7073-A383ADBA2572}"/>
              </a:ext>
            </a:extLst>
          </p:cNvPr>
          <p:cNvSpPr/>
          <p:nvPr/>
        </p:nvSpPr>
        <p:spPr>
          <a:xfrm>
            <a:off x="999891" y="4285999"/>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회원 탈퇴</a:t>
            </a:r>
          </a:p>
        </p:txBody>
      </p:sp>
      <p:sp>
        <p:nvSpPr>
          <p:cNvPr id="14" name="직사각형 13">
            <a:extLst>
              <a:ext uri="{FF2B5EF4-FFF2-40B4-BE49-F238E27FC236}">
                <a16:creationId xmlns:a16="http://schemas.microsoft.com/office/drawing/2014/main" id="{90837A20-88B9-109F-9562-A2D223289C21}"/>
              </a:ext>
            </a:extLst>
          </p:cNvPr>
          <p:cNvSpPr/>
          <p:nvPr/>
        </p:nvSpPr>
        <p:spPr>
          <a:xfrm>
            <a:off x="999891" y="4955708"/>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로그인 </a:t>
            </a:r>
          </a:p>
        </p:txBody>
      </p:sp>
      <p:sp>
        <p:nvSpPr>
          <p:cNvPr id="15" name="직사각형 14">
            <a:extLst>
              <a:ext uri="{FF2B5EF4-FFF2-40B4-BE49-F238E27FC236}">
                <a16:creationId xmlns:a16="http://schemas.microsoft.com/office/drawing/2014/main" id="{4B07565F-0556-523D-10FB-2FD0C75D47D1}"/>
              </a:ext>
            </a:extLst>
          </p:cNvPr>
          <p:cNvSpPr/>
          <p:nvPr/>
        </p:nvSpPr>
        <p:spPr>
          <a:xfrm>
            <a:off x="967598" y="5625417"/>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로그아웃</a:t>
            </a:r>
          </a:p>
        </p:txBody>
      </p:sp>
      <p:sp>
        <p:nvSpPr>
          <p:cNvPr id="21" name="직사각형 20">
            <a:extLst>
              <a:ext uri="{FF2B5EF4-FFF2-40B4-BE49-F238E27FC236}">
                <a16:creationId xmlns:a16="http://schemas.microsoft.com/office/drawing/2014/main" id="{CF25ECA7-3D1E-3120-535C-6D44FDF5F63A}"/>
              </a:ext>
            </a:extLst>
          </p:cNvPr>
          <p:cNvSpPr/>
          <p:nvPr/>
        </p:nvSpPr>
        <p:spPr>
          <a:xfrm>
            <a:off x="3708491" y="2943605"/>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공지사항 작성</a:t>
            </a:r>
          </a:p>
        </p:txBody>
      </p:sp>
      <p:sp>
        <p:nvSpPr>
          <p:cNvPr id="22" name="직사각형 21">
            <a:extLst>
              <a:ext uri="{FF2B5EF4-FFF2-40B4-BE49-F238E27FC236}">
                <a16:creationId xmlns:a16="http://schemas.microsoft.com/office/drawing/2014/main" id="{9295071F-5AA0-D925-5F76-6D78031E053F}"/>
              </a:ext>
            </a:extLst>
          </p:cNvPr>
          <p:cNvSpPr/>
          <p:nvPr/>
        </p:nvSpPr>
        <p:spPr>
          <a:xfrm>
            <a:off x="3708491" y="3616290"/>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공지사항 수정</a:t>
            </a:r>
          </a:p>
        </p:txBody>
      </p:sp>
      <p:sp>
        <p:nvSpPr>
          <p:cNvPr id="23" name="직사각형 22">
            <a:extLst>
              <a:ext uri="{FF2B5EF4-FFF2-40B4-BE49-F238E27FC236}">
                <a16:creationId xmlns:a16="http://schemas.microsoft.com/office/drawing/2014/main" id="{C658EF44-13A9-F61E-9733-17DF8CCC671D}"/>
              </a:ext>
            </a:extLst>
          </p:cNvPr>
          <p:cNvSpPr/>
          <p:nvPr/>
        </p:nvSpPr>
        <p:spPr>
          <a:xfrm>
            <a:off x="3708491" y="4285999"/>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공지사항 삭제</a:t>
            </a:r>
          </a:p>
        </p:txBody>
      </p:sp>
      <p:sp>
        <p:nvSpPr>
          <p:cNvPr id="24" name="직사각형 23">
            <a:extLst>
              <a:ext uri="{FF2B5EF4-FFF2-40B4-BE49-F238E27FC236}">
                <a16:creationId xmlns:a16="http://schemas.microsoft.com/office/drawing/2014/main" id="{76BD9642-BB5A-2A27-2692-6BD4FE2812E5}"/>
              </a:ext>
            </a:extLst>
          </p:cNvPr>
          <p:cNvSpPr/>
          <p:nvPr/>
        </p:nvSpPr>
        <p:spPr>
          <a:xfrm>
            <a:off x="3708491" y="4955708"/>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공지사항 조회수</a:t>
            </a:r>
          </a:p>
        </p:txBody>
      </p:sp>
      <p:sp>
        <p:nvSpPr>
          <p:cNvPr id="25" name="직사각형 24">
            <a:extLst>
              <a:ext uri="{FF2B5EF4-FFF2-40B4-BE49-F238E27FC236}">
                <a16:creationId xmlns:a16="http://schemas.microsoft.com/office/drawing/2014/main" id="{E2053A93-ED53-3C59-A201-64EF64DF2F9A}"/>
              </a:ext>
            </a:extLst>
          </p:cNvPr>
          <p:cNvSpPr/>
          <p:nvPr/>
        </p:nvSpPr>
        <p:spPr>
          <a:xfrm>
            <a:off x="6417091" y="2969288"/>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Q&amp;A </a:t>
            </a:r>
            <a:r>
              <a:rPr lang="ko-KR" altLang="en-US" dirty="0"/>
              <a:t>질문 작성</a:t>
            </a:r>
          </a:p>
        </p:txBody>
      </p:sp>
      <p:sp>
        <p:nvSpPr>
          <p:cNvPr id="26" name="직사각형 25">
            <a:extLst>
              <a:ext uri="{FF2B5EF4-FFF2-40B4-BE49-F238E27FC236}">
                <a16:creationId xmlns:a16="http://schemas.microsoft.com/office/drawing/2014/main" id="{C6D598BA-9EA9-D881-936B-6CF9A22F38A4}"/>
              </a:ext>
            </a:extLst>
          </p:cNvPr>
          <p:cNvSpPr/>
          <p:nvPr/>
        </p:nvSpPr>
        <p:spPr>
          <a:xfrm>
            <a:off x="6409518" y="3661704"/>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Q&amp;A </a:t>
            </a:r>
            <a:r>
              <a:rPr lang="ko-KR" altLang="en-US" dirty="0"/>
              <a:t>질문 수정</a:t>
            </a:r>
          </a:p>
        </p:txBody>
      </p:sp>
      <p:sp>
        <p:nvSpPr>
          <p:cNvPr id="27" name="직사각형 26">
            <a:extLst>
              <a:ext uri="{FF2B5EF4-FFF2-40B4-BE49-F238E27FC236}">
                <a16:creationId xmlns:a16="http://schemas.microsoft.com/office/drawing/2014/main" id="{4495A23B-C64A-A5AB-751B-475D6CAF8A28}"/>
              </a:ext>
            </a:extLst>
          </p:cNvPr>
          <p:cNvSpPr/>
          <p:nvPr/>
        </p:nvSpPr>
        <p:spPr>
          <a:xfrm>
            <a:off x="6417091" y="4331413"/>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t>Q&amp;A </a:t>
            </a:r>
            <a:r>
              <a:rPr lang="ko-KR" altLang="en-US" dirty="0"/>
              <a:t>질문 삭제</a:t>
            </a:r>
          </a:p>
        </p:txBody>
      </p:sp>
      <p:sp>
        <p:nvSpPr>
          <p:cNvPr id="28" name="직사각형 27">
            <a:extLst>
              <a:ext uri="{FF2B5EF4-FFF2-40B4-BE49-F238E27FC236}">
                <a16:creationId xmlns:a16="http://schemas.microsoft.com/office/drawing/2014/main" id="{D126A0F9-0F34-57EE-333E-1A4A7A699ECF}"/>
              </a:ext>
            </a:extLst>
          </p:cNvPr>
          <p:cNvSpPr/>
          <p:nvPr/>
        </p:nvSpPr>
        <p:spPr>
          <a:xfrm>
            <a:off x="6417091" y="5001122"/>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질문 답변 작성</a:t>
            </a:r>
          </a:p>
        </p:txBody>
      </p:sp>
      <p:sp>
        <p:nvSpPr>
          <p:cNvPr id="29" name="직사각형 28">
            <a:extLst>
              <a:ext uri="{FF2B5EF4-FFF2-40B4-BE49-F238E27FC236}">
                <a16:creationId xmlns:a16="http://schemas.microsoft.com/office/drawing/2014/main" id="{10C7E1BD-3D08-5DE5-D1E5-363CDF9642E2}"/>
              </a:ext>
            </a:extLst>
          </p:cNvPr>
          <p:cNvSpPr/>
          <p:nvPr/>
        </p:nvSpPr>
        <p:spPr>
          <a:xfrm>
            <a:off x="6426591" y="5616655"/>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답변 추천</a:t>
            </a:r>
            <a:r>
              <a:rPr lang="en-US" altLang="ko-KR" dirty="0"/>
              <a:t>, </a:t>
            </a:r>
            <a:r>
              <a:rPr lang="ko-KR" altLang="en-US" dirty="0"/>
              <a:t>채택</a:t>
            </a:r>
          </a:p>
        </p:txBody>
      </p:sp>
      <p:sp>
        <p:nvSpPr>
          <p:cNvPr id="30" name="직사각형 29">
            <a:extLst>
              <a:ext uri="{FF2B5EF4-FFF2-40B4-BE49-F238E27FC236}">
                <a16:creationId xmlns:a16="http://schemas.microsoft.com/office/drawing/2014/main" id="{E8240A42-D3B9-9A0F-B31E-ACDACF19AFFC}"/>
              </a:ext>
            </a:extLst>
          </p:cNvPr>
          <p:cNvSpPr/>
          <p:nvPr/>
        </p:nvSpPr>
        <p:spPr>
          <a:xfrm>
            <a:off x="6409518" y="6340540"/>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답변 삭제</a:t>
            </a:r>
          </a:p>
        </p:txBody>
      </p:sp>
      <p:cxnSp>
        <p:nvCxnSpPr>
          <p:cNvPr id="46" name="직선 연결선 45">
            <a:extLst>
              <a:ext uri="{FF2B5EF4-FFF2-40B4-BE49-F238E27FC236}">
                <a16:creationId xmlns:a16="http://schemas.microsoft.com/office/drawing/2014/main" id="{4F4F43FB-2AFD-FAD4-E88B-4813E925C670}"/>
              </a:ext>
            </a:extLst>
          </p:cNvPr>
          <p:cNvCxnSpPr>
            <a:stCxn id="4" idx="2"/>
          </p:cNvCxnSpPr>
          <p:nvPr/>
        </p:nvCxnSpPr>
        <p:spPr>
          <a:xfrm>
            <a:off x="5879976" y="1676196"/>
            <a:ext cx="0" cy="240636"/>
          </a:xfrm>
          <a:prstGeom prst="line">
            <a:avLst/>
          </a:prstGeom>
        </p:spPr>
        <p:style>
          <a:lnRef idx="1">
            <a:schemeClr val="dk1"/>
          </a:lnRef>
          <a:fillRef idx="0">
            <a:schemeClr val="dk1"/>
          </a:fillRef>
          <a:effectRef idx="0">
            <a:schemeClr val="dk1"/>
          </a:effectRef>
          <a:fontRef idx="minor">
            <a:schemeClr val="tx1"/>
          </a:fontRef>
        </p:style>
      </p:cxnSp>
      <p:cxnSp>
        <p:nvCxnSpPr>
          <p:cNvPr id="48" name="직선 연결선 47">
            <a:extLst>
              <a:ext uri="{FF2B5EF4-FFF2-40B4-BE49-F238E27FC236}">
                <a16:creationId xmlns:a16="http://schemas.microsoft.com/office/drawing/2014/main" id="{57A2505A-5519-6D69-AB27-8FAE0C33869D}"/>
              </a:ext>
            </a:extLst>
          </p:cNvPr>
          <p:cNvCxnSpPr/>
          <p:nvPr/>
        </p:nvCxnSpPr>
        <p:spPr>
          <a:xfrm flipH="1">
            <a:off x="2008003" y="1916832"/>
            <a:ext cx="3871973" cy="0"/>
          </a:xfrm>
          <a:prstGeom prst="line">
            <a:avLst/>
          </a:prstGeom>
        </p:spPr>
        <p:style>
          <a:lnRef idx="1">
            <a:schemeClr val="dk1"/>
          </a:lnRef>
          <a:fillRef idx="0">
            <a:schemeClr val="dk1"/>
          </a:fillRef>
          <a:effectRef idx="0">
            <a:schemeClr val="dk1"/>
          </a:effectRef>
          <a:fontRef idx="minor">
            <a:schemeClr val="tx1"/>
          </a:fontRef>
        </p:style>
      </p:cxnSp>
      <p:cxnSp>
        <p:nvCxnSpPr>
          <p:cNvPr id="50" name="직선 연결선 49">
            <a:extLst>
              <a:ext uri="{FF2B5EF4-FFF2-40B4-BE49-F238E27FC236}">
                <a16:creationId xmlns:a16="http://schemas.microsoft.com/office/drawing/2014/main" id="{7BF26F4F-6EAA-F12E-2A7F-22D5D10253E7}"/>
              </a:ext>
            </a:extLst>
          </p:cNvPr>
          <p:cNvCxnSpPr>
            <a:stCxn id="6" idx="0"/>
          </p:cNvCxnSpPr>
          <p:nvPr/>
        </p:nvCxnSpPr>
        <p:spPr>
          <a:xfrm flipV="1">
            <a:off x="2008003" y="1916832"/>
            <a:ext cx="0" cy="360040"/>
          </a:xfrm>
          <a:prstGeom prst="line">
            <a:avLst/>
          </a:prstGeom>
        </p:spPr>
        <p:style>
          <a:lnRef idx="1">
            <a:schemeClr val="dk1"/>
          </a:lnRef>
          <a:fillRef idx="0">
            <a:schemeClr val="dk1"/>
          </a:fillRef>
          <a:effectRef idx="0">
            <a:schemeClr val="dk1"/>
          </a:effectRef>
          <a:fontRef idx="minor">
            <a:schemeClr val="tx1"/>
          </a:fontRef>
        </p:style>
      </p:cxnSp>
      <p:cxnSp>
        <p:nvCxnSpPr>
          <p:cNvPr id="52" name="직선 연결선 51">
            <a:extLst>
              <a:ext uri="{FF2B5EF4-FFF2-40B4-BE49-F238E27FC236}">
                <a16:creationId xmlns:a16="http://schemas.microsoft.com/office/drawing/2014/main" id="{A772A5B6-4B98-2C9E-E4DF-3A642F058C6C}"/>
              </a:ext>
            </a:extLst>
          </p:cNvPr>
          <p:cNvCxnSpPr>
            <a:cxnSpLocks/>
          </p:cNvCxnSpPr>
          <p:nvPr/>
        </p:nvCxnSpPr>
        <p:spPr>
          <a:xfrm flipV="1">
            <a:off x="4716603" y="1916832"/>
            <a:ext cx="0" cy="360040"/>
          </a:xfrm>
          <a:prstGeom prst="line">
            <a:avLst/>
          </a:prstGeom>
        </p:spPr>
        <p:style>
          <a:lnRef idx="1">
            <a:schemeClr val="dk1"/>
          </a:lnRef>
          <a:fillRef idx="0">
            <a:schemeClr val="dk1"/>
          </a:fillRef>
          <a:effectRef idx="0">
            <a:schemeClr val="dk1"/>
          </a:effectRef>
          <a:fontRef idx="minor">
            <a:schemeClr val="tx1"/>
          </a:fontRef>
        </p:style>
      </p:cxnSp>
      <p:cxnSp>
        <p:nvCxnSpPr>
          <p:cNvPr id="54" name="직선 연결선 53">
            <a:extLst>
              <a:ext uri="{FF2B5EF4-FFF2-40B4-BE49-F238E27FC236}">
                <a16:creationId xmlns:a16="http://schemas.microsoft.com/office/drawing/2014/main" id="{799DC8DF-A5F9-CA92-2BB1-C7F95CCD3E41}"/>
              </a:ext>
            </a:extLst>
          </p:cNvPr>
          <p:cNvCxnSpPr>
            <a:cxnSpLocks/>
          </p:cNvCxnSpPr>
          <p:nvPr/>
        </p:nvCxnSpPr>
        <p:spPr>
          <a:xfrm>
            <a:off x="5879976" y="1916832"/>
            <a:ext cx="4226828" cy="0"/>
          </a:xfrm>
          <a:prstGeom prst="line">
            <a:avLst/>
          </a:prstGeom>
        </p:spPr>
        <p:style>
          <a:lnRef idx="1">
            <a:schemeClr val="dk1"/>
          </a:lnRef>
          <a:fillRef idx="0">
            <a:schemeClr val="dk1"/>
          </a:fillRef>
          <a:effectRef idx="0">
            <a:schemeClr val="dk1"/>
          </a:effectRef>
          <a:fontRef idx="minor">
            <a:schemeClr val="tx1"/>
          </a:fontRef>
        </p:style>
      </p:cxnSp>
      <p:cxnSp>
        <p:nvCxnSpPr>
          <p:cNvPr id="58" name="직선 연결선 57">
            <a:extLst>
              <a:ext uri="{FF2B5EF4-FFF2-40B4-BE49-F238E27FC236}">
                <a16:creationId xmlns:a16="http://schemas.microsoft.com/office/drawing/2014/main" id="{0D09EEDD-86E4-1771-4D97-C10AD356EC57}"/>
              </a:ext>
            </a:extLst>
          </p:cNvPr>
          <p:cNvCxnSpPr>
            <a:endCxn id="9" idx="0"/>
          </p:cNvCxnSpPr>
          <p:nvPr/>
        </p:nvCxnSpPr>
        <p:spPr>
          <a:xfrm>
            <a:off x="7417630" y="1916832"/>
            <a:ext cx="7573" cy="360040"/>
          </a:xfrm>
          <a:prstGeom prst="line">
            <a:avLst/>
          </a:prstGeom>
        </p:spPr>
        <p:style>
          <a:lnRef idx="1">
            <a:schemeClr val="dk1"/>
          </a:lnRef>
          <a:fillRef idx="0">
            <a:schemeClr val="dk1"/>
          </a:fillRef>
          <a:effectRef idx="0">
            <a:schemeClr val="dk1"/>
          </a:effectRef>
          <a:fontRef idx="minor">
            <a:schemeClr val="tx1"/>
          </a:fontRef>
        </p:style>
      </p:cxnSp>
      <p:sp>
        <p:nvSpPr>
          <p:cNvPr id="59" name="직사각형 58">
            <a:extLst>
              <a:ext uri="{FF2B5EF4-FFF2-40B4-BE49-F238E27FC236}">
                <a16:creationId xmlns:a16="http://schemas.microsoft.com/office/drawing/2014/main" id="{30A41EF3-EE83-E1DC-2292-2F932EC67A93}"/>
              </a:ext>
            </a:extLst>
          </p:cNvPr>
          <p:cNvSpPr/>
          <p:nvPr/>
        </p:nvSpPr>
        <p:spPr>
          <a:xfrm>
            <a:off x="9098692" y="2276872"/>
            <a:ext cx="2016224"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ko-KR" altLang="en-US" dirty="0"/>
              <a:t>주택 검색</a:t>
            </a:r>
          </a:p>
        </p:txBody>
      </p:sp>
      <p:sp>
        <p:nvSpPr>
          <p:cNvPr id="60" name="직사각형 59">
            <a:extLst>
              <a:ext uri="{FF2B5EF4-FFF2-40B4-BE49-F238E27FC236}">
                <a16:creationId xmlns:a16="http://schemas.microsoft.com/office/drawing/2014/main" id="{FFDCA789-AC9D-3039-1C6D-A6C6744C3CF2}"/>
              </a:ext>
            </a:extLst>
          </p:cNvPr>
          <p:cNvSpPr/>
          <p:nvPr/>
        </p:nvSpPr>
        <p:spPr>
          <a:xfrm>
            <a:off x="9098692" y="2943605"/>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동 별 검색</a:t>
            </a:r>
          </a:p>
        </p:txBody>
      </p:sp>
      <p:sp>
        <p:nvSpPr>
          <p:cNvPr id="61" name="직사각형 60">
            <a:extLst>
              <a:ext uri="{FF2B5EF4-FFF2-40B4-BE49-F238E27FC236}">
                <a16:creationId xmlns:a16="http://schemas.microsoft.com/office/drawing/2014/main" id="{458F3AAC-F54F-13EF-AE39-6411922C553E}"/>
              </a:ext>
            </a:extLst>
          </p:cNvPr>
          <p:cNvSpPr/>
          <p:nvPr/>
        </p:nvSpPr>
        <p:spPr>
          <a:xfrm>
            <a:off x="9112794" y="3610338"/>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아파트별 검색</a:t>
            </a:r>
          </a:p>
        </p:txBody>
      </p:sp>
      <p:sp>
        <p:nvSpPr>
          <p:cNvPr id="62" name="직사각형 61">
            <a:extLst>
              <a:ext uri="{FF2B5EF4-FFF2-40B4-BE49-F238E27FC236}">
                <a16:creationId xmlns:a16="http://schemas.microsoft.com/office/drawing/2014/main" id="{E988C730-9C58-F91C-51EB-0D1AC7D481DC}"/>
              </a:ext>
            </a:extLst>
          </p:cNvPr>
          <p:cNvSpPr/>
          <p:nvPr/>
        </p:nvSpPr>
        <p:spPr>
          <a:xfrm>
            <a:off x="9112794" y="4280047"/>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평수 별 검색</a:t>
            </a:r>
          </a:p>
        </p:txBody>
      </p:sp>
      <p:sp>
        <p:nvSpPr>
          <p:cNvPr id="63" name="직사각형 62">
            <a:extLst>
              <a:ext uri="{FF2B5EF4-FFF2-40B4-BE49-F238E27FC236}">
                <a16:creationId xmlns:a16="http://schemas.microsoft.com/office/drawing/2014/main" id="{EC2DBB04-981B-BD16-0297-24DD1F2F1816}"/>
              </a:ext>
            </a:extLst>
          </p:cNvPr>
          <p:cNvSpPr/>
          <p:nvPr/>
        </p:nvSpPr>
        <p:spPr>
          <a:xfrm>
            <a:off x="9112794" y="4949756"/>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신도시 평수 별 검색</a:t>
            </a:r>
          </a:p>
        </p:txBody>
      </p:sp>
      <p:cxnSp>
        <p:nvCxnSpPr>
          <p:cNvPr id="65" name="직선 연결선 64">
            <a:extLst>
              <a:ext uri="{FF2B5EF4-FFF2-40B4-BE49-F238E27FC236}">
                <a16:creationId xmlns:a16="http://schemas.microsoft.com/office/drawing/2014/main" id="{3614D6FE-7161-5908-91B2-BF4A092D11FB}"/>
              </a:ext>
            </a:extLst>
          </p:cNvPr>
          <p:cNvCxnSpPr>
            <a:cxnSpLocks/>
            <a:stCxn id="59" idx="0"/>
          </p:cNvCxnSpPr>
          <p:nvPr/>
        </p:nvCxnSpPr>
        <p:spPr>
          <a:xfrm flipV="1">
            <a:off x="10106804" y="1916832"/>
            <a:ext cx="0" cy="360040"/>
          </a:xfrm>
          <a:prstGeom prst="line">
            <a:avLst/>
          </a:prstGeom>
        </p:spPr>
        <p:style>
          <a:lnRef idx="1">
            <a:schemeClr val="dk1"/>
          </a:lnRef>
          <a:fillRef idx="0">
            <a:schemeClr val="dk1"/>
          </a:fillRef>
          <a:effectRef idx="0">
            <a:schemeClr val="dk1"/>
          </a:effectRef>
          <a:fontRef idx="minor">
            <a:schemeClr val="tx1"/>
          </a:fontRef>
        </p:style>
      </p:cxnSp>
      <p:sp>
        <p:nvSpPr>
          <p:cNvPr id="68" name="직사각형 67">
            <a:extLst>
              <a:ext uri="{FF2B5EF4-FFF2-40B4-BE49-F238E27FC236}">
                <a16:creationId xmlns:a16="http://schemas.microsoft.com/office/drawing/2014/main" id="{353F7427-B0DC-BD7A-A671-C142ABE32E6F}"/>
              </a:ext>
            </a:extLst>
          </p:cNvPr>
          <p:cNvSpPr/>
          <p:nvPr/>
        </p:nvSpPr>
        <p:spPr>
          <a:xfrm>
            <a:off x="9119714" y="5625417"/>
            <a:ext cx="2016224" cy="5040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ko-KR" altLang="en-US" dirty="0"/>
              <a:t>근처 병원 및 약국 정보</a:t>
            </a:r>
          </a:p>
        </p:txBody>
      </p:sp>
    </p:spTree>
    <p:extLst>
      <p:ext uri="{BB962C8B-B14F-4D97-AF65-F5344CB8AC3E}">
        <p14:creationId xmlns:p14="http://schemas.microsoft.com/office/powerpoint/2010/main" val="7895357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6">
            <a:extLst>
              <a:ext uri="{FF2B5EF4-FFF2-40B4-BE49-F238E27FC236}">
                <a16:creationId xmlns:a16="http://schemas.microsoft.com/office/drawing/2014/main" id="{54B1F948-601E-0592-32CC-D915F7174294}"/>
              </a:ext>
            </a:extLst>
          </p:cNvPr>
          <p:cNvGraphicFramePr>
            <a:graphicFrameLocks noGrp="1"/>
          </p:cNvGraphicFramePr>
          <p:nvPr>
            <p:extLst>
              <p:ext uri="{D42A27DB-BD31-4B8C-83A1-F6EECF244321}">
                <p14:modId xmlns:p14="http://schemas.microsoft.com/office/powerpoint/2010/main" val="697950151"/>
              </p:ext>
            </p:extLst>
          </p:nvPr>
        </p:nvGraphicFramePr>
        <p:xfrm>
          <a:off x="335360" y="182880"/>
          <a:ext cx="11286657" cy="6492240"/>
        </p:xfrm>
        <a:graphic>
          <a:graphicData uri="http://schemas.openxmlformats.org/drawingml/2006/table">
            <a:tbl>
              <a:tblPr firstRow="1" bandRow="1">
                <a:tableStyleId>{5940675A-B579-460E-94D1-54222C63F5DA}</a:tableStyleId>
              </a:tblPr>
              <a:tblGrid>
                <a:gridCol w="3762219">
                  <a:extLst>
                    <a:ext uri="{9D8B030D-6E8A-4147-A177-3AD203B41FA5}">
                      <a16:colId xmlns:a16="http://schemas.microsoft.com/office/drawing/2014/main" val="148949613"/>
                    </a:ext>
                  </a:extLst>
                </a:gridCol>
                <a:gridCol w="3762219">
                  <a:extLst>
                    <a:ext uri="{9D8B030D-6E8A-4147-A177-3AD203B41FA5}">
                      <a16:colId xmlns:a16="http://schemas.microsoft.com/office/drawing/2014/main" val="3738356211"/>
                    </a:ext>
                  </a:extLst>
                </a:gridCol>
                <a:gridCol w="3762219">
                  <a:extLst>
                    <a:ext uri="{9D8B030D-6E8A-4147-A177-3AD203B41FA5}">
                      <a16:colId xmlns:a16="http://schemas.microsoft.com/office/drawing/2014/main" val="950733623"/>
                    </a:ext>
                  </a:extLst>
                </a:gridCol>
              </a:tblGrid>
              <a:tr h="292129">
                <a:tc>
                  <a:txBody>
                    <a:bodyPr/>
                    <a:lstStyle/>
                    <a:p>
                      <a:pPr algn="ctr" latinLnBrk="1"/>
                      <a:r>
                        <a:rPr lang="ko-KR" altLang="en-US" dirty="0"/>
                        <a:t>메뉴</a:t>
                      </a:r>
                    </a:p>
                  </a:txBody>
                  <a:tcPr>
                    <a:solidFill>
                      <a:schemeClr val="bg1">
                        <a:lumMod val="75000"/>
                      </a:schemeClr>
                    </a:solidFill>
                  </a:tcPr>
                </a:tc>
                <a:tc>
                  <a:txBody>
                    <a:bodyPr/>
                    <a:lstStyle/>
                    <a:p>
                      <a:pPr algn="ctr" latinLnBrk="1"/>
                      <a:r>
                        <a:rPr lang="ko-KR" altLang="en-US" dirty="0"/>
                        <a:t>소구분</a:t>
                      </a:r>
                    </a:p>
                  </a:txBody>
                  <a:tcPr>
                    <a:solidFill>
                      <a:schemeClr val="bg1">
                        <a:lumMod val="75000"/>
                      </a:schemeClr>
                    </a:solidFill>
                  </a:tcPr>
                </a:tc>
                <a:tc>
                  <a:txBody>
                    <a:bodyPr/>
                    <a:lstStyle/>
                    <a:p>
                      <a:pPr algn="ctr" latinLnBrk="1"/>
                      <a:r>
                        <a:rPr lang="ko-KR" altLang="en-US" dirty="0"/>
                        <a:t>권한</a:t>
                      </a:r>
                    </a:p>
                  </a:txBody>
                  <a:tcPr>
                    <a:solidFill>
                      <a:schemeClr val="bg1">
                        <a:lumMod val="75000"/>
                      </a:schemeClr>
                    </a:solidFill>
                  </a:tcPr>
                </a:tc>
                <a:extLst>
                  <a:ext uri="{0D108BD9-81ED-4DB2-BD59-A6C34878D82A}">
                    <a16:rowId xmlns:a16="http://schemas.microsoft.com/office/drawing/2014/main" val="3916973108"/>
                  </a:ext>
                </a:extLst>
              </a:tr>
              <a:tr h="292129">
                <a:tc rowSpan="5">
                  <a:txBody>
                    <a:bodyPr/>
                    <a:lstStyle/>
                    <a:p>
                      <a:pPr algn="ctr" latinLnBrk="1"/>
                      <a:endParaRPr lang="en-US" altLang="ko-KR" dirty="0"/>
                    </a:p>
                    <a:p>
                      <a:pPr algn="ctr" latinLnBrk="1"/>
                      <a:endParaRPr lang="en-US" altLang="ko-KR" dirty="0"/>
                    </a:p>
                    <a:p>
                      <a:pPr algn="ctr" latinLnBrk="1"/>
                      <a:r>
                        <a:rPr lang="ko-KR" altLang="en-US" dirty="0"/>
                        <a:t>회원관리</a:t>
                      </a:r>
                    </a:p>
                  </a:txBody>
                  <a:tcPr/>
                </a:tc>
                <a:tc>
                  <a:txBody>
                    <a:bodyPr/>
                    <a:lstStyle/>
                    <a:p>
                      <a:pPr algn="ctr" latinLnBrk="1"/>
                      <a:r>
                        <a:rPr lang="ko-KR" altLang="en-US" dirty="0"/>
                        <a:t>회원가입</a:t>
                      </a:r>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3638969091"/>
                  </a:ext>
                </a:extLst>
              </a:tr>
              <a:tr h="292129">
                <a:tc vMerge="1">
                  <a:txBody>
                    <a:bodyPr/>
                    <a:lstStyle/>
                    <a:p>
                      <a:pPr algn="ctr" latinLnBrk="1"/>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회원 정보 수정</a:t>
                      </a:r>
                    </a:p>
                  </a:txBody>
                  <a:tcPr/>
                </a:tc>
                <a:tc>
                  <a:txBody>
                    <a:bodyPr/>
                    <a:lstStyle/>
                    <a:p>
                      <a:pPr algn="ctr" latinLnBrk="1"/>
                      <a:r>
                        <a:rPr lang="ko-KR" altLang="en-US" dirty="0"/>
                        <a:t>로그인한 회원</a:t>
                      </a:r>
                    </a:p>
                  </a:txBody>
                  <a:tcPr/>
                </a:tc>
                <a:extLst>
                  <a:ext uri="{0D108BD9-81ED-4DB2-BD59-A6C34878D82A}">
                    <a16:rowId xmlns:a16="http://schemas.microsoft.com/office/drawing/2014/main" val="4058694336"/>
                  </a:ext>
                </a:extLst>
              </a:tr>
              <a:tr h="292129">
                <a:tc vMerge="1">
                  <a:txBody>
                    <a:bodyPr/>
                    <a:lstStyle/>
                    <a:p>
                      <a:pPr algn="ctr" latinLnBrk="1"/>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회원 탈퇴</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로그인한 회원</a:t>
                      </a:r>
                    </a:p>
                  </a:txBody>
                  <a:tcPr/>
                </a:tc>
                <a:extLst>
                  <a:ext uri="{0D108BD9-81ED-4DB2-BD59-A6C34878D82A}">
                    <a16:rowId xmlns:a16="http://schemas.microsoft.com/office/drawing/2014/main" val="2251737890"/>
                  </a:ext>
                </a:extLst>
              </a:tr>
              <a:tr h="292129">
                <a:tc vMerge="1">
                  <a:txBody>
                    <a:bodyPr/>
                    <a:lstStyle/>
                    <a:p>
                      <a:pPr algn="ctr" latinLnBrk="1"/>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로그인 </a:t>
                      </a:r>
                    </a:p>
                  </a:txBody>
                  <a:tcPr/>
                </a:tc>
                <a:tc>
                  <a:txBody>
                    <a:bodyPr/>
                    <a:lstStyle/>
                    <a:p>
                      <a:pPr algn="ctr" latinLnBrk="1"/>
                      <a:r>
                        <a:rPr lang="ko-KR" altLang="en-US" dirty="0"/>
                        <a:t>회원가입한 회원</a:t>
                      </a:r>
                    </a:p>
                  </a:txBody>
                  <a:tcPr/>
                </a:tc>
                <a:extLst>
                  <a:ext uri="{0D108BD9-81ED-4DB2-BD59-A6C34878D82A}">
                    <a16:rowId xmlns:a16="http://schemas.microsoft.com/office/drawing/2014/main" val="1404733557"/>
                  </a:ext>
                </a:extLst>
              </a:tr>
              <a:tr h="292129">
                <a:tc vMerge="1">
                  <a:txBody>
                    <a:bodyPr/>
                    <a:lstStyle/>
                    <a:p>
                      <a:pPr algn="ctr" latinLnBrk="1"/>
                      <a:endParaRPr lang="ko-KR" altLang="en-US" dirty="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로그아웃</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로그인한 회원</a:t>
                      </a:r>
                    </a:p>
                  </a:txBody>
                  <a:tcPr/>
                </a:tc>
                <a:extLst>
                  <a:ext uri="{0D108BD9-81ED-4DB2-BD59-A6C34878D82A}">
                    <a16:rowId xmlns:a16="http://schemas.microsoft.com/office/drawing/2014/main" val="2485892296"/>
                  </a:ext>
                </a:extLst>
              </a:tr>
              <a:tr h="292129">
                <a:tc rowSpan="3">
                  <a:txBody>
                    <a:bodyPr/>
                    <a:lstStyle/>
                    <a:p>
                      <a:pPr algn="ctr" latinLnBrk="1"/>
                      <a:endParaRPr lang="en-US" altLang="ko-KR" dirty="0"/>
                    </a:p>
                    <a:p>
                      <a:pPr algn="ctr" latinLnBrk="1"/>
                      <a:r>
                        <a:rPr lang="ko-KR" altLang="en-US" dirty="0"/>
                        <a:t>공지사항</a:t>
                      </a:r>
                    </a:p>
                  </a:txBody>
                  <a:tcPr/>
                </a:tc>
                <a:tc>
                  <a:txBody>
                    <a:bodyPr/>
                    <a:lstStyle/>
                    <a:p>
                      <a:pPr algn="ctr" latinLnBrk="1"/>
                      <a:r>
                        <a:rPr lang="ko-KR" altLang="en-US" dirty="0"/>
                        <a:t>작성</a:t>
                      </a:r>
                    </a:p>
                  </a:txBody>
                  <a:tcPr/>
                </a:tc>
                <a:tc>
                  <a:txBody>
                    <a:bodyPr/>
                    <a:lstStyle/>
                    <a:p>
                      <a:pPr algn="ctr" latinLnBrk="1"/>
                      <a:r>
                        <a:rPr lang="ko-KR" altLang="en-US" dirty="0"/>
                        <a:t>관리자</a:t>
                      </a:r>
                    </a:p>
                  </a:txBody>
                  <a:tcPr/>
                </a:tc>
                <a:extLst>
                  <a:ext uri="{0D108BD9-81ED-4DB2-BD59-A6C34878D82A}">
                    <a16:rowId xmlns:a16="http://schemas.microsoft.com/office/drawing/2014/main" val="624531569"/>
                  </a:ext>
                </a:extLst>
              </a:tr>
              <a:tr h="292129">
                <a:tc vMerge="1">
                  <a:txBody>
                    <a:bodyPr/>
                    <a:lstStyle/>
                    <a:p>
                      <a:pPr algn="ctr" latinLnBrk="1"/>
                      <a:endParaRPr lang="ko-KR" altLang="en-US" dirty="0"/>
                    </a:p>
                  </a:txBody>
                  <a:tcPr/>
                </a:tc>
                <a:tc>
                  <a:txBody>
                    <a:bodyPr/>
                    <a:lstStyle/>
                    <a:p>
                      <a:pPr algn="ctr" latinLnBrk="1"/>
                      <a:r>
                        <a:rPr lang="ko-KR" altLang="en-US" dirty="0"/>
                        <a:t>수정</a:t>
                      </a:r>
                    </a:p>
                  </a:txBody>
                  <a:tcPr/>
                </a:tc>
                <a:tc>
                  <a:txBody>
                    <a:bodyPr/>
                    <a:lstStyle/>
                    <a:p>
                      <a:pPr algn="ctr" latinLnBrk="1"/>
                      <a:r>
                        <a:rPr lang="ko-KR" altLang="en-US" dirty="0"/>
                        <a:t>관리자</a:t>
                      </a:r>
                    </a:p>
                  </a:txBody>
                  <a:tcPr/>
                </a:tc>
                <a:extLst>
                  <a:ext uri="{0D108BD9-81ED-4DB2-BD59-A6C34878D82A}">
                    <a16:rowId xmlns:a16="http://schemas.microsoft.com/office/drawing/2014/main" val="2563557680"/>
                  </a:ext>
                </a:extLst>
              </a:tr>
              <a:tr h="292129">
                <a:tc vMerge="1">
                  <a:txBody>
                    <a:bodyPr/>
                    <a:lstStyle/>
                    <a:p>
                      <a:pPr algn="ctr" latinLnBrk="1"/>
                      <a:endParaRPr lang="ko-KR" altLang="en-US" dirty="0"/>
                    </a:p>
                  </a:txBody>
                  <a:tcPr/>
                </a:tc>
                <a:tc>
                  <a:txBody>
                    <a:bodyPr/>
                    <a:lstStyle/>
                    <a:p>
                      <a:pPr algn="ctr" latinLnBrk="1"/>
                      <a:r>
                        <a:rPr lang="ko-KR" altLang="en-US" dirty="0"/>
                        <a:t>삭제</a:t>
                      </a:r>
                    </a:p>
                  </a:txBody>
                  <a:tcPr/>
                </a:tc>
                <a:tc>
                  <a:txBody>
                    <a:bodyPr/>
                    <a:lstStyle/>
                    <a:p>
                      <a:pPr algn="ctr" latinLnBrk="1"/>
                      <a:r>
                        <a:rPr lang="ko-KR" altLang="en-US" dirty="0"/>
                        <a:t>관리자</a:t>
                      </a:r>
                    </a:p>
                  </a:txBody>
                  <a:tcPr/>
                </a:tc>
                <a:extLst>
                  <a:ext uri="{0D108BD9-81ED-4DB2-BD59-A6C34878D82A}">
                    <a16:rowId xmlns:a16="http://schemas.microsoft.com/office/drawing/2014/main" val="3037623417"/>
                  </a:ext>
                </a:extLst>
              </a:tr>
              <a:tr h="292129">
                <a:tc rowSpan="7">
                  <a:txBody>
                    <a:bodyPr/>
                    <a:lstStyle/>
                    <a:p>
                      <a:pPr algn="ctr" latinLnBrk="1"/>
                      <a:endParaRPr lang="en-US" altLang="ko-KR" dirty="0"/>
                    </a:p>
                    <a:p>
                      <a:pPr algn="ctr" latinLnBrk="1"/>
                      <a:endParaRPr lang="en-US" altLang="ko-KR" dirty="0"/>
                    </a:p>
                    <a:p>
                      <a:pPr algn="ctr" latinLnBrk="1"/>
                      <a:endParaRPr lang="en-US" altLang="ko-KR" dirty="0"/>
                    </a:p>
                    <a:p>
                      <a:pPr algn="ctr" latinLnBrk="1"/>
                      <a:endParaRPr lang="en-US" altLang="ko-KR" dirty="0"/>
                    </a:p>
                    <a:p>
                      <a:pPr algn="ctr" latinLnBrk="1"/>
                      <a:r>
                        <a:rPr lang="en-US" altLang="ko-KR" dirty="0"/>
                        <a:t>Q&amp;A</a:t>
                      </a:r>
                      <a:endParaRPr lang="ko-KR" altLang="en-US" dirty="0"/>
                    </a:p>
                  </a:txBody>
                  <a:tcPr/>
                </a:tc>
                <a:tc>
                  <a:txBody>
                    <a:bodyPr/>
                    <a:lstStyle/>
                    <a:p>
                      <a:pPr algn="ctr" latinLnBrk="1"/>
                      <a:r>
                        <a:rPr lang="ko-KR" altLang="en-US" dirty="0"/>
                        <a:t>질문 작성</a:t>
                      </a:r>
                    </a:p>
                  </a:txBody>
                  <a:tcPr/>
                </a:tc>
                <a:tc>
                  <a:txBody>
                    <a:bodyPr/>
                    <a:lstStyle/>
                    <a:p>
                      <a:pPr algn="ctr" latinLnBrk="1"/>
                      <a:r>
                        <a:rPr lang="ko-KR" altLang="en-US" dirty="0"/>
                        <a:t>로그인한 회원</a:t>
                      </a:r>
                      <a:r>
                        <a:rPr lang="en-US" altLang="ko-KR" dirty="0"/>
                        <a:t>, </a:t>
                      </a:r>
                      <a:r>
                        <a:rPr lang="ko-KR" altLang="en-US" dirty="0"/>
                        <a:t>관리자</a:t>
                      </a:r>
                    </a:p>
                  </a:txBody>
                  <a:tcPr/>
                </a:tc>
                <a:extLst>
                  <a:ext uri="{0D108BD9-81ED-4DB2-BD59-A6C34878D82A}">
                    <a16:rowId xmlns:a16="http://schemas.microsoft.com/office/drawing/2014/main" val="1287089719"/>
                  </a:ext>
                </a:extLst>
              </a:tr>
              <a:tr h="292129">
                <a:tc vMerge="1">
                  <a:txBody>
                    <a:bodyPr/>
                    <a:lstStyle/>
                    <a:p>
                      <a:pPr algn="ctr" latinLnBrk="1"/>
                      <a:endParaRPr lang="ko-KR" altLang="en-US" dirty="0"/>
                    </a:p>
                  </a:txBody>
                  <a:tcPr/>
                </a:tc>
                <a:tc>
                  <a:txBody>
                    <a:bodyPr/>
                    <a:lstStyle/>
                    <a:p>
                      <a:pPr algn="ctr" latinLnBrk="1"/>
                      <a:r>
                        <a:rPr lang="ko-KR" altLang="en-US" dirty="0"/>
                        <a:t>질문 수정</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로그인한 회원</a:t>
                      </a:r>
                      <a:r>
                        <a:rPr lang="en-US" altLang="ko-KR" dirty="0"/>
                        <a:t>, </a:t>
                      </a:r>
                      <a:r>
                        <a:rPr lang="ko-KR" altLang="en-US" dirty="0"/>
                        <a:t>관리자</a:t>
                      </a:r>
                    </a:p>
                  </a:txBody>
                  <a:tcPr/>
                </a:tc>
                <a:extLst>
                  <a:ext uri="{0D108BD9-81ED-4DB2-BD59-A6C34878D82A}">
                    <a16:rowId xmlns:a16="http://schemas.microsoft.com/office/drawing/2014/main" val="611395276"/>
                  </a:ext>
                </a:extLst>
              </a:tr>
              <a:tr h="292129">
                <a:tc vMerge="1">
                  <a:txBody>
                    <a:bodyPr/>
                    <a:lstStyle/>
                    <a:p>
                      <a:pPr algn="ctr" latinLnBrk="1"/>
                      <a:endParaRPr lang="ko-KR" altLang="en-US" dirty="0"/>
                    </a:p>
                  </a:txBody>
                  <a:tcPr/>
                </a:tc>
                <a:tc>
                  <a:txBody>
                    <a:bodyPr/>
                    <a:lstStyle/>
                    <a:p>
                      <a:pPr algn="ctr" latinLnBrk="1"/>
                      <a:r>
                        <a:rPr lang="ko-KR" altLang="en-US" dirty="0"/>
                        <a:t>질문 삭제</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로그인한 회원</a:t>
                      </a:r>
                      <a:r>
                        <a:rPr lang="en-US" altLang="ko-KR" dirty="0"/>
                        <a:t>, </a:t>
                      </a:r>
                      <a:r>
                        <a:rPr lang="ko-KR" altLang="en-US" dirty="0"/>
                        <a:t>관리자</a:t>
                      </a:r>
                    </a:p>
                  </a:txBody>
                  <a:tcPr/>
                </a:tc>
                <a:extLst>
                  <a:ext uri="{0D108BD9-81ED-4DB2-BD59-A6C34878D82A}">
                    <a16:rowId xmlns:a16="http://schemas.microsoft.com/office/drawing/2014/main" val="4242625400"/>
                  </a:ext>
                </a:extLst>
              </a:tr>
              <a:tr h="292129">
                <a:tc vMerge="1">
                  <a:txBody>
                    <a:bodyPr/>
                    <a:lstStyle/>
                    <a:p>
                      <a:pPr algn="ctr" latinLnBrk="1"/>
                      <a:endParaRPr lang="ko-KR" altLang="en-US" dirty="0"/>
                    </a:p>
                  </a:txBody>
                  <a:tcPr/>
                </a:tc>
                <a:tc>
                  <a:txBody>
                    <a:bodyPr/>
                    <a:lstStyle/>
                    <a:p>
                      <a:pPr algn="ctr" latinLnBrk="1"/>
                      <a:r>
                        <a:rPr lang="ko-KR" altLang="en-US" dirty="0"/>
                        <a:t>답변 작성</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로그인한 회원</a:t>
                      </a:r>
                    </a:p>
                  </a:txBody>
                  <a:tcPr/>
                </a:tc>
                <a:extLst>
                  <a:ext uri="{0D108BD9-81ED-4DB2-BD59-A6C34878D82A}">
                    <a16:rowId xmlns:a16="http://schemas.microsoft.com/office/drawing/2014/main" val="1650288731"/>
                  </a:ext>
                </a:extLst>
              </a:tr>
              <a:tr h="292129">
                <a:tc vMerge="1">
                  <a:txBody>
                    <a:bodyPr/>
                    <a:lstStyle/>
                    <a:p>
                      <a:pPr algn="ctr" latinLnBrk="1"/>
                      <a:endParaRPr lang="ko-KR" altLang="en-US" dirty="0"/>
                    </a:p>
                  </a:txBody>
                  <a:tcPr/>
                </a:tc>
                <a:tc>
                  <a:txBody>
                    <a:bodyPr/>
                    <a:lstStyle/>
                    <a:p>
                      <a:pPr algn="ctr" latinLnBrk="1"/>
                      <a:r>
                        <a:rPr lang="ko-KR" altLang="en-US" dirty="0"/>
                        <a:t>답변 추천</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로그인한 회원</a:t>
                      </a:r>
                    </a:p>
                  </a:txBody>
                  <a:tcPr/>
                </a:tc>
                <a:extLst>
                  <a:ext uri="{0D108BD9-81ED-4DB2-BD59-A6C34878D82A}">
                    <a16:rowId xmlns:a16="http://schemas.microsoft.com/office/drawing/2014/main" val="222955026"/>
                  </a:ext>
                </a:extLst>
              </a:tr>
              <a:tr h="292129">
                <a:tc vMerge="1">
                  <a:txBody>
                    <a:bodyPr/>
                    <a:lstStyle/>
                    <a:p>
                      <a:pPr algn="ctr" latinLnBrk="1"/>
                      <a:endParaRPr lang="ko-KR" altLang="en-US" dirty="0"/>
                    </a:p>
                  </a:txBody>
                  <a:tcPr/>
                </a:tc>
                <a:tc>
                  <a:txBody>
                    <a:bodyPr/>
                    <a:lstStyle/>
                    <a:p>
                      <a:pPr algn="ctr" latinLnBrk="1"/>
                      <a:r>
                        <a:rPr lang="ko-KR" altLang="en-US" dirty="0"/>
                        <a:t>답변 채택</a:t>
                      </a:r>
                    </a:p>
                  </a:txBody>
                  <a:tcPr/>
                </a:tc>
                <a:tc>
                  <a:txBody>
                    <a:bodyPr/>
                    <a:lstStyle/>
                    <a:p>
                      <a:pPr algn="ctr" latinLnBrk="1"/>
                      <a:r>
                        <a:rPr lang="ko-KR" altLang="en-US" dirty="0"/>
                        <a:t>질문 작성한 회원</a:t>
                      </a:r>
                    </a:p>
                  </a:txBody>
                  <a:tcPr/>
                </a:tc>
                <a:extLst>
                  <a:ext uri="{0D108BD9-81ED-4DB2-BD59-A6C34878D82A}">
                    <a16:rowId xmlns:a16="http://schemas.microsoft.com/office/drawing/2014/main" val="3268705532"/>
                  </a:ext>
                </a:extLst>
              </a:tr>
              <a:tr h="292129">
                <a:tc vMerge="1">
                  <a:txBody>
                    <a:bodyPr/>
                    <a:lstStyle/>
                    <a:p>
                      <a:pPr algn="ctr" latinLnBrk="1"/>
                      <a:endParaRPr lang="ko-KR" altLang="en-US" dirty="0"/>
                    </a:p>
                  </a:txBody>
                  <a:tcPr/>
                </a:tc>
                <a:tc>
                  <a:txBody>
                    <a:bodyPr/>
                    <a:lstStyle/>
                    <a:p>
                      <a:pPr algn="ctr" latinLnBrk="1"/>
                      <a:r>
                        <a:rPr lang="ko-KR" altLang="en-US" dirty="0"/>
                        <a:t>답변 삭제</a:t>
                      </a: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dirty="0"/>
                        <a:t>질문 작성한 회원</a:t>
                      </a:r>
                      <a:r>
                        <a:rPr lang="en-US" altLang="ko-KR" dirty="0"/>
                        <a:t>, </a:t>
                      </a:r>
                      <a:r>
                        <a:rPr lang="ko-KR" altLang="en-US" dirty="0"/>
                        <a:t>답변 작성한 회원</a:t>
                      </a:r>
                      <a:r>
                        <a:rPr lang="en-US" altLang="ko-KR" dirty="0"/>
                        <a:t>, </a:t>
                      </a:r>
                      <a:r>
                        <a:rPr lang="ko-KR" altLang="en-US" dirty="0"/>
                        <a:t>관리자</a:t>
                      </a:r>
                    </a:p>
                  </a:txBody>
                  <a:tcPr/>
                </a:tc>
                <a:extLst>
                  <a:ext uri="{0D108BD9-81ED-4DB2-BD59-A6C34878D82A}">
                    <a16:rowId xmlns:a16="http://schemas.microsoft.com/office/drawing/2014/main" val="3730383277"/>
                  </a:ext>
                </a:extLst>
              </a:tr>
              <a:tr h="292129">
                <a:tc>
                  <a:txBody>
                    <a:bodyPr/>
                    <a:lstStyle/>
                    <a:p>
                      <a:pPr algn="ctr" latinLnBrk="1"/>
                      <a:r>
                        <a:rPr lang="ko-KR" altLang="en-US" dirty="0"/>
                        <a:t>주택 검색</a:t>
                      </a:r>
                    </a:p>
                  </a:txBody>
                  <a:tcPr/>
                </a:tc>
                <a:tc>
                  <a:txBody>
                    <a:bodyPr/>
                    <a:lstStyle/>
                    <a:p>
                      <a:pPr algn="ctr" latinLnBrk="1"/>
                      <a:r>
                        <a:rPr lang="en-US" altLang="ko-KR" dirty="0"/>
                        <a:t>*</a:t>
                      </a:r>
                      <a:endParaRPr lang="ko-KR" altLang="en-US" dirty="0"/>
                    </a:p>
                  </a:txBody>
                  <a:tcPr/>
                </a:tc>
                <a:tc>
                  <a:txBody>
                    <a:bodyPr/>
                    <a:lstStyle/>
                    <a:p>
                      <a:pPr algn="ctr" latinLnBrk="1"/>
                      <a:r>
                        <a:rPr lang="en-US" altLang="ko-KR" dirty="0"/>
                        <a:t>*</a:t>
                      </a:r>
                      <a:endParaRPr lang="ko-KR" altLang="en-US" dirty="0"/>
                    </a:p>
                  </a:txBody>
                  <a:tcPr/>
                </a:tc>
                <a:extLst>
                  <a:ext uri="{0D108BD9-81ED-4DB2-BD59-A6C34878D82A}">
                    <a16:rowId xmlns:a16="http://schemas.microsoft.com/office/drawing/2014/main" val="1478468862"/>
                  </a:ext>
                </a:extLst>
              </a:tr>
            </a:tbl>
          </a:graphicData>
        </a:graphic>
      </p:graphicFrame>
    </p:spTree>
    <p:extLst>
      <p:ext uri="{BB962C8B-B14F-4D97-AF65-F5344CB8AC3E}">
        <p14:creationId xmlns:p14="http://schemas.microsoft.com/office/powerpoint/2010/main" val="1651891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E3726-CBEF-A9CD-20A5-1167639D8D46}"/>
              </a:ext>
            </a:extLst>
          </p:cNvPr>
          <p:cNvSpPr>
            <a:spLocks noGrp="1"/>
          </p:cNvSpPr>
          <p:nvPr>
            <p:ph type="title"/>
          </p:nvPr>
        </p:nvSpPr>
        <p:spPr/>
        <p:txBody>
          <a:bodyPr/>
          <a:lstStyle/>
          <a:p>
            <a:r>
              <a:rPr lang="en-US" altLang="ko-KR" dirty="0"/>
              <a:t>List</a:t>
            </a:r>
            <a:r>
              <a:rPr lang="ko-KR" altLang="en-US" dirty="0"/>
              <a:t> </a:t>
            </a:r>
            <a:r>
              <a:rPr lang="en-US" altLang="ko-KR" dirty="0"/>
              <a:t>of</a:t>
            </a:r>
            <a:r>
              <a:rPr lang="ko-KR" altLang="en-US" dirty="0"/>
              <a:t> </a:t>
            </a:r>
            <a:r>
              <a:rPr lang="en-US" altLang="ko-KR" dirty="0"/>
              <a:t>Screen(</a:t>
            </a:r>
            <a:r>
              <a:rPr lang="ko-KR" altLang="en-US" dirty="0"/>
              <a:t>메인</a:t>
            </a:r>
            <a:r>
              <a:rPr lang="en-US" altLang="ko-KR" dirty="0"/>
              <a:t>)</a:t>
            </a:r>
            <a:endParaRPr lang="ko-KR" altLang="en-US" dirty="0"/>
          </a:p>
        </p:txBody>
      </p:sp>
      <p:pic>
        <p:nvPicPr>
          <p:cNvPr id="34" name="Picture 2">
            <a:extLst>
              <a:ext uri="{FF2B5EF4-FFF2-40B4-BE49-F238E27FC236}">
                <a16:creationId xmlns:a16="http://schemas.microsoft.com/office/drawing/2014/main" id="{8017F8DD-735A-5D81-9A5F-797E3617A0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384" y="1268760"/>
            <a:ext cx="10931790" cy="4896544"/>
          </a:xfrm>
          <a:prstGeom prst="rect">
            <a:avLst/>
          </a:prstGeom>
        </p:spPr>
      </p:pic>
    </p:spTree>
    <p:extLst>
      <p:ext uri="{BB962C8B-B14F-4D97-AF65-F5344CB8AC3E}">
        <p14:creationId xmlns:p14="http://schemas.microsoft.com/office/powerpoint/2010/main" val="1034400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E3726-CBEF-A9CD-20A5-1167639D8D46}"/>
              </a:ext>
            </a:extLst>
          </p:cNvPr>
          <p:cNvSpPr>
            <a:spLocks noGrp="1"/>
          </p:cNvSpPr>
          <p:nvPr>
            <p:ph type="title"/>
          </p:nvPr>
        </p:nvSpPr>
        <p:spPr/>
        <p:txBody>
          <a:bodyPr/>
          <a:lstStyle/>
          <a:p>
            <a:r>
              <a:rPr lang="en-US" altLang="ko-KR" dirty="0"/>
              <a:t>List</a:t>
            </a:r>
            <a:r>
              <a:rPr lang="ko-KR" altLang="en-US" dirty="0"/>
              <a:t> </a:t>
            </a:r>
            <a:r>
              <a:rPr lang="en-US" altLang="ko-KR" dirty="0"/>
              <a:t>of</a:t>
            </a:r>
            <a:r>
              <a:rPr lang="ko-KR" altLang="en-US" dirty="0"/>
              <a:t> </a:t>
            </a:r>
            <a:r>
              <a:rPr lang="en-US" altLang="ko-KR" dirty="0"/>
              <a:t>Screen(</a:t>
            </a:r>
            <a:r>
              <a:rPr lang="ko-KR" altLang="en-US" dirty="0"/>
              <a:t>회원관리</a:t>
            </a:r>
            <a:r>
              <a:rPr lang="en-US" altLang="ko-KR" dirty="0"/>
              <a:t>)</a:t>
            </a:r>
            <a:endParaRPr lang="ko-KR" altLang="en-US" dirty="0"/>
          </a:p>
        </p:txBody>
      </p:sp>
      <p:pic>
        <p:nvPicPr>
          <p:cNvPr id="4" name="Picture 4">
            <a:extLst>
              <a:ext uri="{FF2B5EF4-FFF2-40B4-BE49-F238E27FC236}">
                <a16:creationId xmlns:a16="http://schemas.microsoft.com/office/drawing/2014/main" id="{D5EC2488-CE35-E771-0188-6974521F4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72" y="1005739"/>
            <a:ext cx="5355296" cy="5865177"/>
          </a:xfrm>
          <a:prstGeom prst="rect">
            <a:avLst/>
          </a:prstGeom>
        </p:spPr>
      </p:pic>
      <p:pic>
        <p:nvPicPr>
          <p:cNvPr id="5" name="Picture 6">
            <a:extLst>
              <a:ext uri="{FF2B5EF4-FFF2-40B4-BE49-F238E27FC236}">
                <a16:creationId xmlns:a16="http://schemas.microsoft.com/office/drawing/2014/main" id="{6210C2AE-6529-6C99-E9B6-1C65BC2DF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968" y="1009490"/>
            <a:ext cx="6058857" cy="5884083"/>
          </a:xfrm>
          <a:prstGeom prst="rect">
            <a:avLst/>
          </a:prstGeom>
        </p:spPr>
      </p:pic>
    </p:spTree>
    <p:extLst>
      <p:ext uri="{BB962C8B-B14F-4D97-AF65-F5344CB8AC3E}">
        <p14:creationId xmlns:p14="http://schemas.microsoft.com/office/powerpoint/2010/main" val="2793107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E3726-CBEF-A9CD-20A5-1167639D8D46}"/>
              </a:ext>
            </a:extLst>
          </p:cNvPr>
          <p:cNvSpPr>
            <a:spLocks noGrp="1"/>
          </p:cNvSpPr>
          <p:nvPr>
            <p:ph type="title"/>
          </p:nvPr>
        </p:nvSpPr>
        <p:spPr/>
        <p:txBody>
          <a:bodyPr/>
          <a:lstStyle/>
          <a:p>
            <a:r>
              <a:rPr lang="en-US" altLang="ko-KR" dirty="0"/>
              <a:t>List</a:t>
            </a:r>
            <a:r>
              <a:rPr lang="ko-KR" altLang="en-US" dirty="0"/>
              <a:t> </a:t>
            </a:r>
            <a:r>
              <a:rPr lang="en-US" altLang="ko-KR" dirty="0"/>
              <a:t>of</a:t>
            </a:r>
            <a:r>
              <a:rPr lang="ko-KR" altLang="en-US" dirty="0"/>
              <a:t> </a:t>
            </a:r>
            <a:r>
              <a:rPr lang="en-US" altLang="ko-KR" dirty="0"/>
              <a:t>Screen(</a:t>
            </a:r>
            <a:r>
              <a:rPr lang="ko-KR" altLang="en-US" dirty="0"/>
              <a:t>회원관리</a:t>
            </a:r>
            <a:r>
              <a:rPr lang="en-US" altLang="ko-KR" dirty="0"/>
              <a:t>)</a:t>
            </a:r>
            <a:endParaRPr lang="ko-KR" altLang="en-US" dirty="0"/>
          </a:p>
        </p:txBody>
      </p:sp>
      <p:pic>
        <p:nvPicPr>
          <p:cNvPr id="6" name="Picture 10">
            <a:extLst>
              <a:ext uri="{FF2B5EF4-FFF2-40B4-BE49-F238E27FC236}">
                <a16:creationId xmlns:a16="http://schemas.microsoft.com/office/drawing/2014/main" id="{15853752-2475-7051-B798-6A60DF78B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72" y="1005580"/>
            <a:ext cx="5643328" cy="5853099"/>
          </a:xfrm>
          <a:prstGeom prst="rect">
            <a:avLst/>
          </a:prstGeom>
        </p:spPr>
      </p:pic>
      <p:pic>
        <p:nvPicPr>
          <p:cNvPr id="8" name="Picture 12">
            <a:extLst>
              <a:ext uri="{FF2B5EF4-FFF2-40B4-BE49-F238E27FC236}">
                <a16:creationId xmlns:a16="http://schemas.microsoft.com/office/drawing/2014/main" id="{D18D89F5-1818-657B-9A60-B7388E9C6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05580"/>
            <a:ext cx="5781941" cy="5856859"/>
          </a:xfrm>
          <a:prstGeom prst="rect">
            <a:avLst/>
          </a:prstGeom>
        </p:spPr>
      </p:pic>
    </p:spTree>
    <p:extLst>
      <p:ext uri="{BB962C8B-B14F-4D97-AF65-F5344CB8AC3E}">
        <p14:creationId xmlns:p14="http://schemas.microsoft.com/office/powerpoint/2010/main" val="644814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E3726-CBEF-A9CD-20A5-1167639D8D46}"/>
              </a:ext>
            </a:extLst>
          </p:cNvPr>
          <p:cNvSpPr>
            <a:spLocks noGrp="1"/>
          </p:cNvSpPr>
          <p:nvPr>
            <p:ph type="title"/>
          </p:nvPr>
        </p:nvSpPr>
        <p:spPr/>
        <p:txBody>
          <a:bodyPr/>
          <a:lstStyle/>
          <a:p>
            <a:r>
              <a:rPr lang="en-US" altLang="ko-KR" dirty="0"/>
              <a:t>List</a:t>
            </a:r>
            <a:r>
              <a:rPr lang="ko-KR" altLang="en-US" dirty="0"/>
              <a:t> </a:t>
            </a:r>
            <a:r>
              <a:rPr lang="en-US" altLang="ko-KR" dirty="0"/>
              <a:t>of</a:t>
            </a:r>
            <a:r>
              <a:rPr lang="ko-KR" altLang="en-US" dirty="0"/>
              <a:t> </a:t>
            </a:r>
            <a:r>
              <a:rPr lang="en-US" altLang="ko-KR" dirty="0"/>
              <a:t>Screen(</a:t>
            </a:r>
            <a:r>
              <a:rPr lang="ko-KR" altLang="en-US" dirty="0"/>
              <a:t>공지사항</a:t>
            </a:r>
            <a:r>
              <a:rPr lang="en-US" altLang="ko-KR" dirty="0"/>
              <a:t>)</a:t>
            </a:r>
            <a:endParaRPr lang="ko-KR" altLang="en-US" dirty="0"/>
          </a:p>
        </p:txBody>
      </p:sp>
      <p:pic>
        <p:nvPicPr>
          <p:cNvPr id="5" name="Picture 14">
            <a:extLst>
              <a:ext uri="{FF2B5EF4-FFF2-40B4-BE49-F238E27FC236}">
                <a16:creationId xmlns:a16="http://schemas.microsoft.com/office/drawing/2014/main" id="{E040D498-25EE-5B79-81E1-5D0A3E0AE6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73" y="1052736"/>
            <a:ext cx="5643327" cy="4902987"/>
          </a:xfrm>
          <a:prstGeom prst="rect">
            <a:avLst/>
          </a:prstGeom>
        </p:spPr>
      </p:pic>
      <p:pic>
        <p:nvPicPr>
          <p:cNvPr id="7" name="Picture 16">
            <a:extLst>
              <a:ext uri="{FF2B5EF4-FFF2-40B4-BE49-F238E27FC236}">
                <a16:creationId xmlns:a16="http://schemas.microsoft.com/office/drawing/2014/main" id="{2D9872A7-EB43-4795-D99E-F2EC06B33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52736"/>
            <a:ext cx="5781941" cy="4902987"/>
          </a:xfrm>
          <a:prstGeom prst="rect">
            <a:avLst/>
          </a:prstGeom>
        </p:spPr>
      </p:pic>
    </p:spTree>
    <p:extLst>
      <p:ext uri="{BB962C8B-B14F-4D97-AF65-F5344CB8AC3E}">
        <p14:creationId xmlns:p14="http://schemas.microsoft.com/office/powerpoint/2010/main" val="260452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E3726-CBEF-A9CD-20A5-1167639D8D46}"/>
              </a:ext>
            </a:extLst>
          </p:cNvPr>
          <p:cNvSpPr>
            <a:spLocks noGrp="1"/>
          </p:cNvSpPr>
          <p:nvPr>
            <p:ph type="title"/>
          </p:nvPr>
        </p:nvSpPr>
        <p:spPr/>
        <p:txBody>
          <a:bodyPr/>
          <a:lstStyle/>
          <a:p>
            <a:r>
              <a:rPr lang="en-US" altLang="ko-KR" dirty="0"/>
              <a:t>List</a:t>
            </a:r>
            <a:r>
              <a:rPr lang="ko-KR" altLang="en-US" dirty="0"/>
              <a:t> </a:t>
            </a:r>
            <a:r>
              <a:rPr lang="en-US" altLang="ko-KR" dirty="0"/>
              <a:t>of</a:t>
            </a:r>
            <a:r>
              <a:rPr lang="ko-KR" altLang="en-US" dirty="0"/>
              <a:t> </a:t>
            </a:r>
            <a:r>
              <a:rPr lang="en-US" altLang="ko-KR" dirty="0"/>
              <a:t>Screen(</a:t>
            </a:r>
            <a:r>
              <a:rPr lang="ko-KR" altLang="en-US" dirty="0"/>
              <a:t>공지사항</a:t>
            </a:r>
            <a:r>
              <a:rPr lang="en-US" altLang="ko-KR" dirty="0"/>
              <a:t>)</a:t>
            </a:r>
            <a:endParaRPr lang="ko-KR" altLang="en-US" dirty="0"/>
          </a:p>
        </p:txBody>
      </p:sp>
      <p:pic>
        <p:nvPicPr>
          <p:cNvPr id="6" name="Picture 18">
            <a:extLst>
              <a:ext uri="{FF2B5EF4-FFF2-40B4-BE49-F238E27FC236}">
                <a16:creationId xmlns:a16="http://schemas.microsoft.com/office/drawing/2014/main" id="{FDB01338-9198-0BED-F234-084F92E26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72" y="1196752"/>
            <a:ext cx="5643328" cy="5756244"/>
          </a:xfrm>
          <a:prstGeom prst="rect">
            <a:avLst/>
          </a:prstGeom>
        </p:spPr>
      </p:pic>
      <p:pic>
        <p:nvPicPr>
          <p:cNvPr id="8" name="Picture 20">
            <a:extLst>
              <a:ext uri="{FF2B5EF4-FFF2-40B4-BE49-F238E27FC236}">
                <a16:creationId xmlns:a16="http://schemas.microsoft.com/office/drawing/2014/main" id="{E38C0E04-82E4-2A3B-3D14-57F5A553E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728" y="1196752"/>
            <a:ext cx="5765213" cy="5756245"/>
          </a:xfrm>
          <a:prstGeom prst="rect">
            <a:avLst/>
          </a:prstGeom>
        </p:spPr>
      </p:pic>
    </p:spTree>
    <p:extLst>
      <p:ext uri="{BB962C8B-B14F-4D97-AF65-F5344CB8AC3E}">
        <p14:creationId xmlns:p14="http://schemas.microsoft.com/office/powerpoint/2010/main" val="2394183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E3726-CBEF-A9CD-20A5-1167639D8D46}"/>
              </a:ext>
            </a:extLst>
          </p:cNvPr>
          <p:cNvSpPr>
            <a:spLocks noGrp="1"/>
          </p:cNvSpPr>
          <p:nvPr>
            <p:ph type="title"/>
          </p:nvPr>
        </p:nvSpPr>
        <p:spPr/>
        <p:txBody>
          <a:bodyPr/>
          <a:lstStyle/>
          <a:p>
            <a:r>
              <a:rPr lang="en-US" altLang="ko-KR" dirty="0"/>
              <a:t>List</a:t>
            </a:r>
            <a:r>
              <a:rPr lang="ko-KR" altLang="en-US" dirty="0"/>
              <a:t> </a:t>
            </a:r>
            <a:r>
              <a:rPr lang="en-US" altLang="ko-KR" dirty="0"/>
              <a:t>of</a:t>
            </a:r>
            <a:r>
              <a:rPr lang="ko-KR" altLang="en-US" dirty="0"/>
              <a:t> </a:t>
            </a:r>
            <a:r>
              <a:rPr lang="en-US" altLang="ko-KR" dirty="0"/>
              <a:t>Screen(Q&amp;A)</a:t>
            </a:r>
            <a:endParaRPr lang="ko-KR" altLang="en-US" dirty="0"/>
          </a:p>
        </p:txBody>
      </p:sp>
      <p:pic>
        <p:nvPicPr>
          <p:cNvPr id="5" name="Picture 22">
            <a:extLst>
              <a:ext uri="{FF2B5EF4-FFF2-40B4-BE49-F238E27FC236}">
                <a16:creationId xmlns:a16="http://schemas.microsoft.com/office/drawing/2014/main" id="{1F8B6BF4-9B80-0663-F7E0-8F284F122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673" y="1242363"/>
            <a:ext cx="5643328" cy="5243907"/>
          </a:xfrm>
          <a:prstGeom prst="rect">
            <a:avLst/>
          </a:prstGeom>
        </p:spPr>
      </p:pic>
      <p:pic>
        <p:nvPicPr>
          <p:cNvPr id="7" name="Picture 24">
            <a:extLst>
              <a:ext uri="{FF2B5EF4-FFF2-40B4-BE49-F238E27FC236}">
                <a16:creationId xmlns:a16="http://schemas.microsoft.com/office/drawing/2014/main" id="{FC70153D-5241-0DF1-EDEC-D63992361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42363"/>
            <a:ext cx="5781941" cy="5243907"/>
          </a:xfrm>
          <a:prstGeom prst="rect">
            <a:avLst/>
          </a:prstGeom>
        </p:spPr>
      </p:pic>
    </p:spTree>
    <p:extLst>
      <p:ext uri="{BB962C8B-B14F-4D97-AF65-F5344CB8AC3E}">
        <p14:creationId xmlns:p14="http://schemas.microsoft.com/office/powerpoint/2010/main" val="2042945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E3726-CBEF-A9CD-20A5-1167639D8D46}"/>
              </a:ext>
            </a:extLst>
          </p:cNvPr>
          <p:cNvSpPr>
            <a:spLocks noGrp="1"/>
          </p:cNvSpPr>
          <p:nvPr>
            <p:ph type="title"/>
          </p:nvPr>
        </p:nvSpPr>
        <p:spPr/>
        <p:txBody>
          <a:bodyPr/>
          <a:lstStyle/>
          <a:p>
            <a:r>
              <a:rPr lang="en-US" altLang="ko-KR" dirty="0"/>
              <a:t>List</a:t>
            </a:r>
            <a:r>
              <a:rPr lang="ko-KR" altLang="en-US" dirty="0"/>
              <a:t> </a:t>
            </a:r>
            <a:r>
              <a:rPr lang="en-US" altLang="ko-KR" dirty="0"/>
              <a:t>of</a:t>
            </a:r>
            <a:r>
              <a:rPr lang="ko-KR" altLang="en-US" dirty="0"/>
              <a:t> </a:t>
            </a:r>
            <a:r>
              <a:rPr lang="en-US" altLang="ko-KR" dirty="0"/>
              <a:t>Screen(Q&amp;A)</a:t>
            </a:r>
            <a:endParaRPr lang="ko-KR" altLang="en-US" dirty="0"/>
          </a:p>
        </p:txBody>
      </p:sp>
      <p:pic>
        <p:nvPicPr>
          <p:cNvPr id="6" name="Picture 26">
            <a:extLst>
              <a:ext uri="{FF2B5EF4-FFF2-40B4-BE49-F238E27FC236}">
                <a16:creationId xmlns:a16="http://schemas.microsoft.com/office/drawing/2014/main" id="{B0253B70-6B1D-0D36-013D-6490C7C03F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528" y="999166"/>
            <a:ext cx="8012430" cy="5722478"/>
          </a:xfrm>
          <a:prstGeom prst="rect">
            <a:avLst/>
          </a:prstGeom>
        </p:spPr>
      </p:pic>
    </p:spTree>
    <p:extLst>
      <p:ext uri="{BB962C8B-B14F-4D97-AF65-F5344CB8AC3E}">
        <p14:creationId xmlns:p14="http://schemas.microsoft.com/office/powerpoint/2010/main" val="199468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E3726-CBEF-A9CD-20A5-1167639D8D46}"/>
              </a:ext>
            </a:extLst>
          </p:cNvPr>
          <p:cNvSpPr>
            <a:spLocks noGrp="1"/>
          </p:cNvSpPr>
          <p:nvPr>
            <p:ph type="title"/>
          </p:nvPr>
        </p:nvSpPr>
        <p:spPr/>
        <p:txBody>
          <a:bodyPr/>
          <a:lstStyle/>
          <a:p>
            <a:r>
              <a:rPr lang="en-US" altLang="ko-KR" dirty="0"/>
              <a:t>List</a:t>
            </a:r>
            <a:r>
              <a:rPr lang="ko-KR" altLang="en-US" dirty="0"/>
              <a:t> </a:t>
            </a:r>
            <a:r>
              <a:rPr lang="en-US" altLang="ko-KR" dirty="0"/>
              <a:t>of</a:t>
            </a:r>
            <a:r>
              <a:rPr lang="ko-KR" altLang="en-US" dirty="0"/>
              <a:t> </a:t>
            </a:r>
            <a:r>
              <a:rPr lang="en-US" altLang="ko-KR" dirty="0"/>
              <a:t>Screen(</a:t>
            </a:r>
            <a:r>
              <a:rPr lang="ko-KR" altLang="en-US" dirty="0"/>
              <a:t>주택 검색</a:t>
            </a:r>
            <a:r>
              <a:rPr lang="en-US" altLang="ko-KR" dirty="0"/>
              <a:t>)</a:t>
            </a:r>
            <a:endParaRPr lang="ko-KR" altLang="en-US" dirty="0"/>
          </a:p>
        </p:txBody>
      </p:sp>
      <p:pic>
        <p:nvPicPr>
          <p:cNvPr id="4" name="그림 3">
            <a:extLst>
              <a:ext uri="{FF2B5EF4-FFF2-40B4-BE49-F238E27FC236}">
                <a16:creationId xmlns:a16="http://schemas.microsoft.com/office/drawing/2014/main" id="{467E54FF-CF6A-A828-5981-52C718753CA2}"/>
              </a:ext>
            </a:extLst>
          </p:cNvPr>
          <p:cNvPicPr>
            <a:picLocks noChangeAspect="1"/>
          </p:cNvPicPr>
          <p:nvPr/>
        </p:nvPicPr>
        <p:blipFill>
          <a:blip r:embed="rId2"/>
          <a:stretch>
            <a:fillRect/>
          </a:stretch>
        </p:blipFill>
        <p:spPr>
          <a:xfrm>
            <a:off x="452672" y="1140198"/>
            <a:ext cx="4203168" cy="5025106"/>
          </a:xfrm>
          <a:prstGeom prst="rect">
            <a:avLst/>
          </a:prstGeom>
        </p:spPr>
      </p:pic>
      <p:pic>
        <p:nvPicPr>
          <p:cNvPr id="7" name="그림 6">
            <a:extLst>
              <a:ext uri="{FF2B5EF4-FFF2-40B4-BE49-F238E27FC236}">
                <a16:creationId xmlns:a16="http://schemas.microsoft.com/office/drawing/2014/main" id="{19606A71-F0F0-B7AA-8E79-9D73BB5768C8}"/>
              </a:ext>
            </a:extLst>
          </p:cNvPr>
          <p:cNvPicPr>
            <a:picLocks noChangeAspect="1"/>
          </p:cNvPicPr>
          <p:nvPr/>
        </p:nvPicPr>
        <p:blipFill>
          <a:blip r:embed="rId3"/>
          <a:stretch>
            <a:fillRect/>
          </a:stretch>
        </p:blipFill>
        <p:spPr>
          <a:xfrm>
            <a:off x="4655840" y="1140198"/>
            <a:ext cx="7416824" cy="5025106"/>
          </a:xfrm>
          <a:prstGeom prst="rect">
            <a:avLst/>
          </a:prstGeom>
        </p:spPr>
      </p:pic>
    </p:spTree>
    <p:extLst>
      <p:ext uri="{BB962C8B-B14F-4D97-AF65-F5344CB8AC3E}">
        <p14:creationId xmlns:p14="http://schemas.microsoft.com/office/powerpoint/2010/main" val="3341641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9376" y="404665"/>
            <a:ext cx="11425269" cy="576064"/>
          </a:xfrm>
          <a:prstGeom prst="rect">
            <a:avLst/>
          </a:prstGeom>
        </p:spPr>
        <p:txBody>
          <a:bodyPr/>
          <a:lstStyle/>
          <a:p>
            <a:r>
              <a:rPr lang="en-US" altLang="ko-KR" dirty="0">
                <a:solidFill>
                  <a:schemeClr val="tx1"/>
                </a:solidFill>
              </a:rPr>
              <a:t>History (</a:t>
            </a:r>
            <a:r>
              <a:rPr lang="en-US" altLang="ko-KR" sz="2800" dirty="0">
                <a:solidFill>
                  <a:schemeClr val="tx1"/>
                </a:solidFill>
                <a:latin typeface="+mn-ea"/>
                <a:ea typeface="+mn-ea"/>
              </a:rPr>
              <a:t>2022/05/19)</a:t>
            </a:r>
            <a:endParaRPr lang="ko-KR" altLang="en-US" dirty="0">
              <a:solidFill>
                <a:schemeClr val="tx1"/>
              </a:solidFill>
            </a:endParaRPr>
          </a:p>
        </p:txBody>
      </p:sp>
      <p:graphicFrame>
        <p:nvGraphicFramePr>
          <p:cNvPr id="3" name="표 2"/>
          <p:cNvGraphicFramePr>
            <a:graphicFrameLocks noGrp="1"/>
          </p:cNvGraphicFramePr>
          <p:nvPr>
            <p:extLst>
              <p:ext uri="{D42A27DB-BD31-4B8C-83A1-F6EECF244321}">
                <p14:modId xmlns:p14="http://schemas.microsoft.com/office/powerpoint/2010/main" val="284275845"/>
              </p:ext>
            </p:extLst>
          </p:nvPr>
        </p:nvGraphicFramePr>
        <p:xfrm>
          <a:off x="695400" y="1220077"/>
          <a:ext cx="10585175" cy="5230748"/>
        </p:xfrm>
        <a:graphic>
          <a:graphicData uri="http://schemas.openxmlformats.org/drawingml/2006/table">
            <a:tbl>
              <a:tblPr>
                <a:tableStyleId>{5C22544A-7EE6-4342-B048-85BDC9FD1C3A}</a:tableStyleId>
              </a:tblPr>
              <a:tblGrid>
                <a:gridCol w="1703270">
                  <a:extLst>
                    <a:ext uri="{9D8B030D-6E8A-4147-A177-3AD203B41FA5}">
                      <a16:colId xmlns:a16="http://schemas.microsoft.com/office/drawing/2014/main" val="20001"/>
                    </a:ext>
                  </a:extLst>
                </a:gridCol>
                <a:gridCol w="7543620">
                  <a:extLst>
                    <a:ext uri="{9D8B030D-6E8A-4147-A177-3AD203B41FA5}">
                      <a16:colId xmlns:a16="http://schemas.microsoft.com/office/drawing/2014/main" val="20002"/>
                    </a:ext>
                  </a:extLst>
                </a:gridCol>
                <a:gridCol w="1338285">
                  <a:extLst>
                    <a:ext uri="{9D8B030D-6E8A-4147-A177-3AD203B41FA5}">
                      <a16:colId xmlns:a16="http://schemas.microsoft.com/office/drawing/2014/main" val="20005"/>
                    </a:ext>
                  </a:extLst>
                </a:gridCol>
              </a:tblGrid>
              <a:tr h="342763">
                <a:tc>
                  <a:txBody>
                    <a:bodyPr/>
                    <a:lstStyle/>
                    <a:p>
                      <a:pPr algn="l" latinLnBrk="1"/>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작성자</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21340">
                <a:tc rowSpan="6">
                  <a:txBody>
                    <a:bodyPr/>
                    <a:lstStyle/>
                    <a:p>
                      <a:pPr algn="ctr"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개발내용</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구현내역 회의</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동별 거래 현황 조회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동까지 선택후 년도 변경시 검색가능</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년도 선택후 동변경시 검색가능</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년도 선택안할시 기본값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2015</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년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12</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월로 설정</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아파트별 거래 현황 조회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구까지 선택해야 검색가능</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년도별 검색 가능</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014135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로그인</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회원 상세페이지 동작</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367370"/>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3130098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75718833"/>
                  </a:ext>
                </a:extLst>
              </a:tr>
              <a:tr h="321340">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문제점</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동별거래</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조회시에 년도정보를 </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actions </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함수에 같이 담아서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전달할경우</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년도정보가 계속 </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undefined</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로 나옴</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15012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입력한 아이디</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비밀번호가 </a:t>
                      </a:r>
                      <a:r>
                        <a:rPr lang="en-US" altLang="ko-KR" sz="1100" b="0" i="0" u="none" strike="noStrike" dirty="0" err="1">
                          <a:solidFill>
                            <a:srgbClr val="000000"/>
                          </a:solidFill>
                          <a:effectLst/>
                          <a:latin typeface="맑은 고딕" panose="020B0503020000020004" pitchFamily="50" charset="-127"/>
                          <a:ea typeface="맑은 고딕" panose="020B0503020000020004" pitchFamily="50" charset="-127"/>
                        </a:rPr>
                        <a:t>api</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 controller</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로 전달되지 않는 문제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12588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8928954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21340">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해결방법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mutations / actions </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함수의 파라미터는 제한이 있어서 </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2</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개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이상인경우</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객체화 시켜서 </a:t>
                      </a:r>
                      <a:r>
                        <a:rPr lang="ko-KR" altLang="en-US" sz="1100" b="0" i="0" u="none" strike="noStrike" dirty="0" err="1">
                          <a:solidFill>
                            <a:srgbClr val="000000"/>
                          </a:solidFill>
                          <a:effectLst/>
                          <a:latin typeface="맑은 고딕" panose="020B0503020000020004" pitchFamily="50" charset="-127"/>
                          <a:ea typeface="맑은 고딕" panose="020B0503020000020004" pitchFamily="50" charset="-127"/>
                        </a:rPr>
                        <a:t>전달해야함</a:t>
                      </a: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dirty="0" err="1">
                          <a:solidFill>
                            <a:srgbClr val="000000"/>
                          </a:solidFill>
                          <a:effectLst/>
                          <a:latin typeface="맑은 고딕" panose="020B0503020000020004" pitchFamily="50" charset="-127"/>
                          <a:ea typeface="맑은 고딕" panose="020B0503020000020004" pitchFamily="50" charset="-127"/>
                        </a:rPr>
                        <a:t>dto</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내 객체 대소문자 갱신</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321340">
                <a:tc>
                  <a:txBody>
                    <a:bodyPr/>
                    <a:lstStyle/>
                    <a:p>
                      <a:pPr latinLnBrk="1"/>
                      <a:endParaRPr lang="ko-KR" altLang="en-US" dirty="0"/>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l" fontAlgn="ct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dirty="0">
                          <a:solidFill>
                            <a:schemeClr val="tx1"/>
                          </a:solidFill>
                        </a:rPr>
                        <a:t>김주희</a:t>
                      </a:r>
                      <a:r>
                        <a:rPr lang="en-US" altLang="ko-KR" sz="900" dirty="0">
                          <a:solidFill>
                            <a:schemeClr val="tx1"/>
                          </a:solidFill>
                        </a:rPr>
                        <a:t>, </a:t>
                      </a:r>
                      <a:r>
                        <a:rPr lang="ko-KR" altLang="en-US" sz="900" dirty="0" err="1">
                          <a:solidFill>
                            <a:schemeClr val="tx1"/>
                          </a:solidFill>
                        </a:rPr>
                        <a:t>오철환</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2</a:t>
            </a:fld>
            <a:endParaRPr lang="ko-KR" altLang="en-US" sz="900" dirty="0"/>
          </a:p>
        </p:txBody>
      </p:sp>
    </p:spTree>
    <p:extLst>
      <p:ext uri="{BB962C8B-B14F-4D97-AF65-F5344CB8AC3E}">
        <p14:creationId xmlns:p14="http://schemas.microsoft.com/office/powerpoint/2010/main" val="737311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E3726-CBEF-A9CD-20A5-1167639D8D46}"/>
              </a:ext>
            </a:extLst>
          </p:cNvPr>
          <p:cNvSpPr>
            <a:spLocks noGrp="1"/>
          </p:cNvSpPr>
          <p:nvPr>
            <p:ph type="title"/>
          </p:nvPr>
        </p:nvSpPr>
        <p:spPr/>
        <p:txBody>
          <a:bodyPr/>
          <a:lstStyle/>
          <a:p>
            <a:r>
              <a:rPr lang="en-US" altLang="ko-KR" dirty="0"/>
              <a:t>List</a:t>
            </a:r>
            <a:r>
              <a:rPr lang="ko-KR" altLang="en-US" dirty="0"/>
              <a:t> </a:t>
            </a:r>
            <a:r>
              <a:rPr lang="en-US" altLang="ko-KR" dirty="0"/>
              <a:t>of</a:t>
            </a:r>
            <a:r>
              <a:rPr lang="ko-KR" altLang="en-US" dirty="0"/>
              <a:t> </a:t>
            </a:r>
            <a:r>
              <a:rPr lang="en-US" altLang="ko-KR" dirty="0"/>
              <a:t>Screen(</a:t>
            </a:r>
            <a:r>
              <a:rPr lang="ko-KR" altLang="en-US" dirty="0"/>
              <a:t>주택 검색</a:t>
            </a:r>
            <a:r>
              <a:rPr lang="en-US" altLang="ko-KR" dirty="0"/>
              <a:t>)</a:t>
            </a:r>
            <a:endParaRPr lang="ko-KR" altLang="en-US" dirty="0"/>
          </a:p>
        </p:txBody>
      </p:sp>
      <p:pic>
        <p:nvPicPr>
          <p:cNvPr id="5" name="그림 4">
            <a:extLst>
              <a:ext uri="{FF2B5EF4-FFF2-40B4-BE49-F238E27FC236}">
                <a16:creationId xmlns:a16="http://schemas.microsoft.com/office/drawing/2014/main" id="{E6F21886-115C-D049-63B8-26C05F68F162}"/>
              </a:ext>
            </a:extLst>
          </p:cNvPr>
          <p:cNvPicPr>
            <a:picLocks noChangeAspect="1"/>
          </p:cNvPicPr>
          <p:nvPr/>
        </p:nvPicPr>
        <p:blipFill>
          <a:blip r:embed="rId2"/>
          <a:stretch>
            <a:fillRect/>
          </a:stretch>
        </p:blipFill>
        <p:spPr>
          <a:xfrm>
            <a:off x="452672" y="1196752"/>
            <a:ext cx="9819792" cy="4608512"/>
          </a:xfrm>
          <a:prstGeom prst="rect">
            <a:avLst/>
          </a:prstGeom>
        </p:spPr>
      </p:pic>
    </p:spTree>
    <p:extLst>
      <p:ext uri="{BB962C8B-B14F-4D97-AF65-F5344CB8AC3E}">
        <p14:creationId xmlns:p14="http://schemas.microsoft.com/office/powerpoint/2010/main" val="1039637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50E3726-CBEF-A9CD-20A5-1167639D8D46}"/>
              </a:ext>
            </a:extLst>
          </p:cNvPr>
          <p:cNvSpPr>
            <a:spLocks noGrp="1"/>
          </p:cNvSpPr>
          <p:nvPr>
            <p:ph type="title"/>
          </p:nvPr>
        </p:nvSpPr>
        <p:spPr/>
        <p:txBody>
          <a:bodyPr/>
          <a:lstStyle/>
          <a:p>
            <a:r>
              <a:rPr lang="en-US" altLang="ko-KR" dirty="0"/>
              <a:t>List</a:t>
            </a:r>
            <a:r>
              <a:rPr lang="ko-KR" altLang="en-US" dirty="0"/>
              <a:t> </a:t>
            </a:r>
            <a:r>
              <a:rPr lang="en-US" altLang="ko-KR" dirty="0"/>
              <a:t>of</a:t>
            </a:r>
            <a:r>
              <a:rPr lang="ko-KR" altLang="en-US" dirty="0"/>
              <a:t> </a:t>
            </a:r>
            <a:r>
              <a:rPr lang="en-US" altLang="ko-KR" dirty="0"/>
              <a:t>Screen(</a:t>
            </a:r>
            <a:r>
              <a:rPr lang="ko-KR" altLang="en-US" dirty="0"/>
              <a:t>주택 검색</a:t>
            </a:r>
            <a:r>
              <a:rPr lang="en-US" altLang="ko-KR" dirty="0"/>
              <a:t>)</a:t>
            </a:r>
            <a:endParaRPr lang="ko-KR" altLang="en-US" dirty="0"/>
          </a:p>
        </p:txBody>
      </p:sp>
      <p:pic>
        <p:nvPicPr>
          <p:cNvPr id="4" name="그림 3">
            <a:extLst>
              <a:ext uri="{FF2B5EF4-FFF2-40B4-BE49-F238E27FC236}">
                <a16:creationId xmlns:a16="http://schemas.microsoft.com/office/drawing/2014/main" id="{087C8674-4D0E-20FE-A1C4-AFA5B68DB42F}"/>
              </a:ext>
            </a:extLst>
          </p:cNvPr>
          <p:cNvPicPr>
            <a:picLocks noChangeAspect="1"/>
          </p:cNvPicPr>
          <p:nvPr/>
        </p:nvPicPr>
        <p:blipFill>
          <a:blip r:embed="rId2"/>
          <a:stretch>
            <a:fillRect/>
          </a:stretch>
        </p:blipFill>
        <p:spPr>
          <a:xfrm>
            <a:off x="452672" y="1124744"/>
            <a:ext cx="7839075" cy="4114800"/>
          </a:xfrm>
          <a:prstGeom prst="rect">
            <a:avLst/>
          </a:prstGeom>
        </p:spPr>
      </p:pic>
    </p:spTree>
    <p:extLst>
      <p:ext uri="{BB962C8B-B14F-4D97-AF65-F5344CB8AC3E}">
        <p14:creationId xmlns:p14="http://schemas.microsoft.com/office/powerpoint/2010/main" val="1699618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9376" y="404665"/>
            <a:ext cx="11425269" cy="576064"/>
          </a:xfrm>
          <a:prstGeom prst="rect">
            <a:avLst/>
          </a:prstGeom>
        </p:spPr>
        <p:txBody>
          <a:bodyPr/>
          <a:lstStyle/>
          <a:p>
            <a:r>
              <a:rPr lang="en-US" altLang="ko-KR" dirty="0">
                <a:solidFill>
                  <a:schemeClr val="tx1"/>
                </a:solidFill>
              </a:rPr>
              <a:t>History (</a:t>
            </a:r>
            <a:r>
              <a:rPr lang="en-US" altLang="ko-KR" sz="2800" dirty="0">
                <a:solidFill>
                  <a:schemeClr val="tx1"/>
                </a:solidFill>
                <a:latin typeface="+mn-ea"/>
                <a:ea typeface="+mn-ea"/>
              </a:rPr>
              <a:t>2022/05/20)</a:t>
            </a:r>
            <a:endParaRPr lang="ko-KR" altLang="en-US" dirty="0">
              <a:solidFill>
                <a:schemeClr val="tx1"/>
              </a:solidFill>
            </a:endParaRPr>
          </a:p>
        </p:txBody>
      </p:sp>
      <p:graphicFrame>
        <p:nvGraphicFramePr>
          <p:cNvPr id="3" name="표 2"/>
          <p:cNvGraphicFramePr>
            <a:graphicFrameLocks noGrp="1"/>
          </p:cNvGraphicFramePr>
          <p:nvPr>
            <p:extLst>
              <p:ext uri="{D42A27DB-BD31-4B8C-83A1-F6EECF244321}">
                <p14:modId xmlns:p14="http://schemas.microsoft.com/office/powerpoint/2010/main" val="3707020628"/>
              </p:ext>
            </p:extLst>
          </p:nvPr>
        </p:nvGraphicFramePr>
        <p:xfrm>
          <a:off x="695400" y="1220077"/>
          <a:ext cx="10585175" cy="5186328"/>
        </p:xfrm>
        <a:graphic>
          <a:graphicData uri="http://schemas.openxmlformats.org/drawingml/2006/table">
            <a:tbl>
              <a:tblPr>
                <a:tableStyleId>{5C22544A-7EE6-4342-B048-85BDC9FD1C3A}</a:tableStyleId>
              </a:tblPr>
              <a:tblGrid>
                <a:gridCol w="1703270">
                  <a:extLst>
                    <a:ext uri="{9D8B030D-6E8A-4147-A177-3AD203B41FA5}">
                      <a16:colId xmlns:a16="http://schemas.microsoft.com/office/drawing/2014/main" val="20001"/>
                    </a:ext>
                  </a:extLst>
                </a:gridCol>
                <a:gridCol w="7543620">
                  <a:extLst>
                    <a:ext uri="{9D8B030D-6E8A-4147-A177-3AD203B41FA5}">
                      <a16:colId xmlns:a16="http://schemas.microsoft.com/office/drawing/2014/main" val="20002"/>
                    </a:ext>
                  </a:extLst>
                </a:gridCol>
                <a:gridCol w="1338285">
                  <a:extLst>
                    <a:ext uri="{9D8B030D-6E8A-4147-A177-3AD203B41FA5}">
                      <a16:colId xmlns:a16="http://schemas.microsoft.com/office/drawing/2014/main" val="20005"/>
                    </a:ext>
                  </a:extLst>
                </a:gridCol>
              </a:tblGrid>
              <a:tr h="342763">
                <a:tc>
                  <a:txBody>
                    <a:bodyPr/>
                    <a:lstStyle/>
                    <a:p>
                      <a:pPr algn="l" latinLnBrk="1"/>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작성자</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21340">
                <a:tc rowSpan="6">
                  <a:txBody>
                    <a:bodyPr/>
                    <a:lstStyle/>
                    <a:p>
                      <a:pPr algn="ctr"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개발내용</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동별</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아파트별 조회시에 카카오맵의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geoCoder</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를 사용해 좌표값을 얻어와 지도에 마커 표시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회원가입</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회원 수정</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회원 삭제기능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Q&amp;A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기능 오류 해결</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014135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367370"/>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3130098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75718833"/>
                  </a:ext>
                </a:extLst>
              </a:tr>
              <a:tr h="321340">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문제점</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카카오맵의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geocoder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라이브러리를 사용하려는데 계속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undefined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에러가 발생</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15012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기존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Q&amp;A</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의 답변을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store</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에 저장했더니 각 질문마다 같은 답변을 공유하는 상황 발생</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12588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질문 삭제 시 답변이 남아있어 오류 생기는 문제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8928954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새로고침할때마다 답변의 추천수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채택여부가 갱신되지 않는 문제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21340">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해결방법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api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요청할때 라이브러리는 추가로 불러서 사용해야함</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en-US" sz="1100" b="0" i="0" u="none" strike="noStrike">
                          <a:solidFill>
                            <a:srgbClr val="000000"/>
                          </a:solidFill>
                          <a:effectLst/>
                          <a:latin typeface="맑은 고딕" panose="020B0503020000020004" pitchFamily="50" charset="-127"/>
                          <a:ea typeface="맑은 고딕" panose="020B0503020000020004" pitchFamily="50" charset="-127"/>
                        </a:rPr>
                        <a:t>src="//dapi.kakao.com/v2/maps/sdk.js?appkey=APIKEY&amp;libraries=LIBRARY")</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답변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db</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를 추가해서 각 질문에 대한 고유 답변들 출력</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api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기능 추가해서 답변도 같이 삭제 예정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321340">
                <a:tc>
                  <a:txBody>
                    <a:bodyPr/>
                    <a:lstStyle/>
                    <a:p>
                      <a:pPr algn="ctr" fontAlgn="ct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l" fontAlgn="ct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dirty="0">
                          <a:solidFill>
                            <a:schemeClr val="tx1"/>
                          </a:solidFill>
                        </a:rPr>
                        <a:t>김주희</a:t>
                      </a:r>
                      <a:r>
                        <a:rPr lang="en-US" altLang="ko-KR" sz="900" dirty="0">
                          <a:solidFill>
                            <a:schemeClr val="tx1"/>
                          </a:solidFill>
                        </a:rPr>
                        <a:t>, </a:t>
                      </a:r>
                      <a:r>
                        <a:rPr lang="ko-KR" altLang="en-US" sz="900" dirty="0" err="1">
                          <a:solidFill>
                            <a:schemeClr val="tx1"/>
                          </a:solidFill>
                        </a:rPr>
                        <a:t>오철환</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spTree>
    <p:extLst>
      <p:ext uri="{BB962C8B-B14F-4D97-AF65-F5344CB8AC3E}">
        <p14:creationId xmlns:p14="http://schemas.microsoft.com/office/powerpoint/2010/main" val="1506839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9376" y="404665"/>
            <a:ext cx="11425269" cy="576064"/>
          </a:xfrm>
          <a:prstGeom prst="rect">
            <a:avLst/>
          </a:prstGeom>
        </p:spPr>
        <p:txBody>
          <a:bodyPr/>
          <a:lstStyle/>
          <a:p>
            <a:r>
              <a:rPr lang="en-US" altLang="ko-KR" dirty="0">
                <a:solidFill>
                  <a:schemeClr val="tx1"/>
                </a:solidFill>
              </a:rPr>
              <a:t>History (</a:t>
            </a:r>
            <a:r>
              <a:rPr lang="en-US" altLang="ko-KR" sz="2800" dirty="0">
                <a:solidFill>
                  <a:schemeClr val="tx1"/>
                </a:solidFill>
                <a:latin typeface="+mn-ea"/>
                <a:ea typeface="+mn-ea"/>
              </a:rPr>
              <a:t>2022/05/21)</a:t>
            </a:r>
            <a:endParaRPr lang="ko-KR" altLang="en-US" dirty="0">
              <a:solidFill>
                <a:schemeClr val="tx1"/>
              </a:solidFill>
            </a:endParaRPr>
          </a:p>
        </p:txBody>
      </p:sp>
      <p:graphicFrame>
        <p:nvGraphicFramePr>
          <p:cNvPr id="3" name="표 2"/>
          <p:cNvGraphicFramePr>
            <a:graphicFrameLocks noGrp="1"/>
          </p:cNvGraphicFramePr>
          <p:nvPr>
            <p:extLst>
              <p:ext uri="{D42A27DB-BD31-4B8C-83A1-F6EECF244321}">
                <p14:modId xmlns:p14="http://schemas.microsoft.com/office/powerpoint/2010/main" val="29513349"/>
              </p:ext>
            </p:extLst>
          </p:nvPr>
        </p:nvGraphicFramePr>
        <p:xfrm>
          <a:off x="695400" y="1220077"/>
          <a:ext cx="10585175" cy="5162863"/>
        </p:xfrm>
        <a:graphic>
          <a:graphicData uri="http://schemas.openxmlformats.org/drawingml/2006/table">
            <a:tbl>
              <a:tblPr>
                <a:tableStyleId>{5C22544A-7EE6-4342-B048-85BDC9FD1C3A}</a:tableStyleId>
              </a:tblPr>
              <a:tblGrid>
                <a:gridCol w="1703270">
                  <a:extLst>
                    <a:ext uri="{9D8B030D-6E8A-4147-A177-3AD203B41FA5}">
                      <a16:colId xmlns:a16="http://schemas.microsoft.com/office/drawing/2014/main" val="20001"/>
                    </a:ext>
                  </a:extLst>
                </a:gridCol>
                <a:gridCol w="7543620">
                  <a:extLst>
                    <a:ext uri="{9D8B030D-6E8A-4147-A177-3AD203B41FA5}">
                      <a16:colId xmlns:a16="http://schemas.microsoft.com/office/drawing/2014/main" val="20002"/>
                    </a:ext>
                  </a:extLst>
                </a:gridCol>
                <a:gridCol w="1338285">
                  <a:extLst>
                    <a:ext uri="{9D8B030D-6E8A-4147-A177-3AD203B41FA5}">
                      <a16:colId xmlns:a16="http://schemas.microsoft.com/office/drawing/2014/main" val="20005"/>
                    </a:ext>
                  </a:extLst>
                </a:gridCol>
              </a:tblGrid>
              <a:tr h="342763">
                <a:tc>
                  <a:txBody>
                    <a:bodyPr/>
                    <a:lstStyle/>
                    <a:p>
                      <a:pPr algn="l" latinLnBrk="1"/>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작성자</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21340">
                <a:tc rowSpan="6">
                  <a:txBody>
                    <a:bodyPr/>
                    <a:lstStyle/>
                    <a:p>
                      <a:pPr algn="ctr"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개발내용</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아파트 거래 정보를 공공데이터에서 바로 받아오던걸 배포한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DB</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로 교체</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년도별 검색기능 삭제후 가장 최근 거래내역 조회로 변경</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아파트별 조회시 시도</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구군</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동 선택에따라 조회범위를 제한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014135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거래내역이 없는경우 지도의 위치를 카카오맵의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geocoder</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를 사용하여 동이름으로 검색하여 변경</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367370"/>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3130098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75718833"/>
                  </a:ext>
                </a:extLst>
              </a:tr>
              <a:tr h="321340">
                <a:tc rowSpan="5">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문제점</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내역이 없을때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geocoder</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에서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this.map</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 계속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undefined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되어있다고 오류가뜸</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15012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12588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8928954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321340">
                <a:tc rowSpan="3">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해결방법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000" b="0" i="1" u="none" strike="noStrike" dirty="0">
                          <a:solidFill>
                            <a:srgbClr val="000000"/>
                          </a:solidFill>
                          <a:effectLst/>
                          <a:latin typeface="Consolas" panose="020B0609020204030204" pitchFamily="49" charset="0"/>
                          <a:ea typeface="맑은 고딕" panose="020B0503020000020004" pitchFamily="50" charset="-127"/>
                        </a:rPr>
                        <a:t>// (X) </a:t>
                      </a:r>
                      <a:r>
                        <a:rPr lang="en-US" altLang="ko-KR" sz="1000" b="0" i="1" u="none" strike="noStrike" dirty="0" err="1">
                          <a:solidFill>
                            <a:srgbClr val="000000"/>
                          </a:solidFill>
                          <a:effectLst/>
                          <a:latin typeface="Consolas" panose="020B0609020204030204" pitchFamily="49" charset="0"/>
                          <a:ea typeface="맑은 고딕" panose="020B0503020000020004" pitchFamily="50" charset="-127"/>
                        </a:rPr>
                        <a:t>addressSearch</a:t>
                      </a:r>
                      <a:r>
                        <a:rPr lang="ko-KR" altLang="en-US" sz="1000" b="0" i="1" u="none" strike="noStrike" dirty="0">
                          <a:solidFill>
                            <a:srgbClr val="000000"/>
                          </a:solidFill>
                          <a:effectLst/>
                          <a:latin typeface="맑은 고딕" panose="020B0503020000020004" pitchFamily="50" charset="-127"/>
                          <a:ea typeface="맑은 고딕" panose="020B0503020000020004" pitchFamily="50" charset="-127"/>
                        </a:rPr>
                        <a:t>의</a:t>
                      </a:r>
                      <a:r>
                        <a:rPr lang="ko-KR" altLang="en-US" sz="1000" b="0" i="1" u="none" strike="noStrike" dirty="0">
                          <a:solidFill>
                            <a:srgbClr val="000000"/>
                          </a:solidFill>
                          <a:effectLst/>
                          <a:latin typeface="Consolas" panose="020B0609020204030204" pitchFamily="49" charset="0"/>
                          <a:ea typeface="맑은 고딕" panose="020B0503020000020004" pitchFamily="50" charset="-127"/>
                        </a:rPr>
                        <a:t> </a:t>
                      </a:r>
                      <a:r>
                        <a:rPr lang="ko-KR" altLang="en-US" sz="1000" b="0" i="1" u="none" strike="noStrike" dirty="0" err="1">
                          <a:solidFill>
                            <a:srgbClr val="000000"/>
                          </a:solidFill>
                          <a:effectLst/>
                          <a:latin typeface="맑은 고딕" panose="020B0503020000020004" pitchFamily="50" charset="-127"/>
                          <a:ea typeface="맑은 고딕" panose="020B0503020000020004" pitchFamily="50" charset="-127"/>
                        </a:rPr>
                        <a:t>콜백</a:t>
                      </a:r>
                      <a:r>
                        <a:rPr lang="ko-KR" altLang="en-US" sz="1000" b="0" i="1" u="none" strike="noStrike" dirty="0">
                          <a:solidFill>
                            <a:srgbClr val="000000"/>
                          </a:solidFill>
                          <a:effectLst/>
                          <a:latin typeface="Consolas" panose="020B0609020204030204" pitchFamily="49" charset="0"/>
                          <a:ea typeface="맑은 고딕" panose="020B0503020000020004" pitchFamily="50" charset="-127"/>
                        </a:rPr>
                        <a:t> </a:t>
                      </a:r>
                      <a:r>
                        <a:rPr lang="ko-KR" altLang="en-US" sz="1000" b="0" i="1" u="none" strike="noStrike" dirty="0">
                          <a:solidFill>
                            <a:srgbClr val="000000"/>
                          </a:solidFill>
                          <a:effectLst/>
                          <a:latin typeface="맑은 고딕" panose="020B0503020000020004" pitchFamily="50" charset="-127"/>
                          <a:ea typeface="맑은 고딕" panose="020B0503020000020004" pitchFamily="50" charset="-127"/>
                        </a:rPr>
                        <a:t>함수</a:t>
                      </a:r>
                      <a:r>
                        <a:rPr lang="ko-KR" altLang="en-US" sz="1000" b="0" i="1" u="none" strike="noStrike" dirty="0">
                          <a:solidFill>
                            <a:srgbClr val="000000"/>
                          </a:solidFill>
                          <a:effectLst/>
                          <a:latin typeface="Consolas" panose="020B0609020204030204" pitchFamily="49" charset="0"/>
                          <a:ea typeface="맑은 고딕" panose="020B0503020000020004" pitchFamily="50" charset="-127"/>
                        </a:rPr>
                        <a:t> </a:t>
                      </a:r>
                      <a:r>
                        <a:rPr lang="ko-KR" altLang="en-US" sz="1000" b="0" i="1" u="none" strike="noStrike" dirty="0">
                          <a:solidFill>
                            <a:srgbClr val="000000"/>
                          </a:solidFill>
                          <a:effectLst/>
                          <a:latin typeface="맑은 고딕" panose="020B0503020000020004" pitchFamily="50" charset="-127"/>
                          <a:ea typeface="맑은 고딕" panose="020B0503020000020004" pitchFamily="50" charset="-127"/>
                        </a:rPr>
                        <a:t>안에서는</a:t>
                      </a:r>
                      <a:r>
                        <a:rPr lang="ko-KR" altLang="en-US" sz="1000" b="0" i="1" u="none" strike="noStrike" dirty="0">
                          <a:solidFill>
                            <a:srgbClr val="000000"/>
                          </a:solidFill>
                          <a:effectLst/>
                          <a:latin typeface="Consolas" panose="020B0609020204030204" pitchFamily="49" charset="0"/>
                          <a:ea typeface="맑은 고딕" panose="020B0503020000020004" pitchFamily="50" charset="-127"/>
                        </a:rPr>
                        <a:t> </a:t>
                      </a:r>
                      <a:r>
                        <a:rPr lang="en-US" altLang="ko-KR" sz="1000" b="0" i="1" u="none" strike="noStrike" dirty="0">
                          <a:solidFill>
                            <a:srgbClr val="000000"/>
                          </a:solidFill>
                          <a:effectLst/>
                          <a:latin typeface="Consolas" panose="020B0609020204030204" pitchFamily="49" charset="0"/>
                          <a:ea typeface="맑은 고딕" panose="020B0503020000020004" pitchFamily="50" charset="-127"/>
                        </a:rPr>
                        <a:t>this</a:t>
                      </a:r>
                      <a:r>
                        <a:rPr lang="ko-KR" altLang="en-US" sz="1000" b="0" i="1" u="none" strike="noStrike" dirty="0">
                          <a:solidFill>
                            <a:srgbClr val="000000"/>
                          </a:solidFill>
                          <a:effectLst/>
                          <a:latin typeface="맑은 고딕" panose="020B0503020000020004" pitchFamily="50" charset="-127"/>
                          <a:ea typeface="맑은 고딕" panose="020B0503020000020004" pitchFamily="50" charset="-127"/>
                        </a:rPr>
                        <a:t>가</a:t>
                      </a:r>
                      <a:r>
                        <a:rPr lang="ko-KR" altLang="en-US" sz="1000" b="0" i="1" u="none" strike="noStrike" dirty="0">
                          <a:solidFill>
                            <a:srgbClr val="000000"/>
                          </a:solidFill>
                          <a:effectLst/>
                          <a:latin typeface="Consolas" panose="020B0609020204030204" pitchFamily="49" charset="0"/>
                          <a:ea typeface="맑은 고딕" panose="020B0503020000020004" pitchFamily="50" charset="-127"/>
                        </a:rPr>
                        <a:t> </a:t>
                      </a:r>
                      <a:r>
                        <a:rPr lang="en-US" altLang="ko-KR" sz="1000" b="0" i="1" u="none" strike="noStrike" dirty="0">
                          <a:solidFill>
                            <a:srgbClr val="000000"/>
                          </a:solidFill>
                          <a:effectLst/>
                          <a:latin typeface="Consolas" panose="020B0609020204030204" pitchFamily="49" charset="0"/>
                          <a:ea typeface="맑은 고딕" panose="020B0503020000020004" pitchFamily="50" charset="-127"/>
                        </a:rPr>
                        <a:t>undefined</a:t>
                      </a:r>
                      <a:r>
                        <a:rPr lang="ko-KR" altLang="en-US" sz="1000" b="0" i="0" u="none" strike="noStrike" dirty="0">
                          <a:solidFill>
                            <a:srgbClr val="434343"/>
                          </a:solidFill>
                          <a:effectLst/>
                          <a:latin typeface="Consolas" panose="020B0609020204030204" pitchFamily="49" charset="0"/>
                          <a:ea typeface="맑은 고딕" panose="020B0503020000020004" pitchFamily="50" charset="-127"/>
                        </a:rPr>
                        <a:t> </a:t>
                      </a:r>
                      <a:endParaRPr lang="ko-KR" altLang="en-US" sz="1000" b="0" i="1" u="none" strike="noStrike" dirty="0">
                        <a:solidFill>
                          <a:srgbClr val="000000"/>
                        </a:solidFill>
                        <a:effectLst/>
                        <a:latin typeface="Consolas" panose="020B0609020204030204" pitchFamily="49" charset="0"/>
                        <a:ea typeface="맑은 고딕" panose="020B0503020000020004" pitchFamily="50" charset="-127"/>
                      </a:endParaRP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this.geocoder.addressSearch(this.keyword, function(result, status) { /* do something */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맑은 고딕" panose="020B0503020000020004" pitchFamily="50" charset="-127"/>
                          <a:ea typeface="맑은 고딕" panose="020B0503020000020004" pitchFamily="50" charset="-127"/>
                        </a:rPr>
                        <a:t> // (O)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321340">
                <a:tc>
                  <a:txBody>
                    <a:bodyPr/>
                    <a:lstStyle/>
                    <a:p>
                      <a:pPr algn="ctr" fontAlgn="ctr"/>
                      <a:endParaRPr lang="ko-KR" altLang="en-US" sz="11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l" fontAlgn="ct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this.geocoder.addressSearch</a:t>
                      </a:r>
                      <a:r>
                        <a:rPr lang="en-US" sz="1100" b="0" i="0" u="none" strike="noStrike" dirty="0">
                          <a:solidFill>
                            <a:srgbClr val="000000"/>
                          </a:solidFill>
                          <a:effectLst/>
                          <a:latin typeface="맑은 고딕" panose="020B0503020000020004" pitchFamily="50" charset="-127"/>
                          <a:ea typeface="맑은 고딕" panose="020B0503020000020004" pitchFamily="50" charset="-127"/>
                        </a:rPr>
                        <a:t>(</a:t>
                      </a:r>
                      <a:r>
                        <a:rPr lang="en-US" sz="1100" b="0" i="0" u="none" strike="noStrike" dirty="0" err="1">
                          <a:solidFill>
                            <a:srgbClr val="000000"/>
                          </a:solidFill>
                          <a:effectLst/>
                          <a:latin typeface="맑은 고딕" panose="020B0503020000020004" pitchFamily="50" charset="-127"/>
                          <a:ea typeface="맑은 고딕" panose="020B0503020000020004" pitchFamily="50" charset="-127"/>
                        </a:rPr>
                        <a:t>this.keyword</a:t>
                      </a:r>
                      <a:r>
                        <a:rPr lang="en-US" sz="1100" b="0" i="0" u="none" strike="noStrike" dirty="0">
                          <a:solidFill>
                            <a:srgbClr val="000000"/>
                          </a:solidFill>
                          <a:effectLst/>
                          <a:latin typeface="맑은 고딕" panose="020B0503020000020004" pitchFamily="50" charset="-127"/>
                          <a:ea typeface="맑은 고딕" panose="020B0503020000020004" pitchFamily="50" charset="-127"/>
                        </a:rPr>
                        <a:t>, (result, status) =&gt; { /* do something */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dirty="0">
                          <a:solidFill>
                            <a:schemeClr val="tx1"/>
                          </a:solidFill>
                        </a:rPr>
                        <a:t>김주희</a:t>
                      </a:r>
                      <a:r>
                        <a:rPr lang="en-US" altLang="ko-KR" sz="900" dirty="0">
                          <a:solidFill>
                            <a:schemeClr val="tx1"/>
                          </a:solidFill>
                        </a:rPr>
                        <a:t>, </a:t>
                      </a:r>
                      <a:r>
                        <a:rPr lang="ko-KR" altLang="en-US" sz="900" dirty="0" err="1">
                          <a:solidFill>
                            <a:schemeClr val="tx1"/>
                          </a:solidFill>
                        </a:rPr>
                        <a:t>오철환</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4</a:t>
            </a:fld>
            <a:endParaRPr lang="ko-KR" altLang="en-US" sz="900" dirty="0"/>
          </a:p>
        </p:txBody>
      </p:sp>
    </p:spTree>
    <p:extLst>
      <p:ext uri="{BB962C8B-B14F-4D97-AF65-F5344CB8AC3E}">
        <p14:creationId xmlns:p14="http://schemas.microsoft.com/office/powerpoint/2010/main" val="741062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9376" y="404665"/>
            <a:ext cx="11425269" cy="576064"/>
          </a:xfrm>
          <a:prstGeom prst="rect">
            <a:avLst/>
          </a:prstGeom>
        </p:spPr>
        <p:txBody>
          <a:bodyPr/>
          <a:lstStyle/>
          <a:p>
            <a:r>
              <a:rPr lang="en-US" altLang="ko-KR" dirty="0">
                <a:solidFill>
                  <a:schemeClr val="tx1"/>
                </a:solidFill>
              </a:rPr>
              <a:t>History (</a:t>
            </a:r>
            <a:r>
              <a:rPr lang="en-US" altLang="ko-KR" sz="2800" dirty="0">
                <a:solidFill>
                  <a:schemeClr val="tx1"/>
                </a:solidFill>
                <a:latin typeface="+mn-ea"/>
                <a:ea typeface="+mn-ea"/>
              </a:rPr>
              <a:t>2022/05/22)</a:t>
            </a:r>
            <a:endParaRPr lang="ko-KR" altLang="en-US" dirty="0">
              <a:solidFill>
                <a:schemeClr val="tx1"/>
              </a:solidFill>
            </a:endParaRPr>
          </a:p>
        </p:txBody>
      </p:sp>
      <p:graphicFrame>
        <p:nvGraphicFramePr>
          <p:cNvPr id="3" name="표 2"/>
          <p:cNvGraphicFramePr>
            <a:graphicFrameLocks noGrp="1"/>
          </p:cNvGraphicFramePr>
          <p:nvPr>
            <p:extLst>
              <p:ext uri="{D42A27DB-BD31-4B8C-83A1-F6EECF244321}">
                <p14:modId xmlns:p14="http://schemas.microsoft.com/office/powerpoint/2010/main" val="203727523"/>
              </p:ext>
            </p:extLst>
          </p:nvPr>
        </p:nvGraphicFramePr>
        <p:xfrm>
          <a:off x="695400" y="1220077"/>
          <a:ext cx="10585175" cy="5162863"/>
        </p:xfrm>
        <a:graphic>
          <a:graphicData uri="http://schemas.openxmlformats.org/drawingml/2006/table">
            <a:tbl>
              <a:tblPr>
                <a:tableStyleId>{5C22544A-7EE6-4342-B048-85BDC9FD1C3A}</a:tableStyleId>
              </a:tblPr>
              <a:tblGrid>
                <a:gridCol w="1703270">
                  <a:extLst>
                    <a:ext uri="{9D8B030D-6E8A-4147-A177-3AD203B41FA5}">
                      <a16:colId xmlns:a16="http://schemas.microsoft.com/office/drawing/2014/main" val="20001"/>
                    </a:ext>
                  </a:extLst>
                </a:gridCol>
                <a:gridCol w="7543620">
                  <a:extLst>
                    <a:ext uri="{9D8B030D-6E8A-4147-A177-3AD203B41FA5}">
                      <a16:colId xmlns:a16="http://schemas.microsoft.com/office/drawing/2014/main" val="20002"/>
                    </a:ext>
                  </a:extLst>
                </a:gridCol>
                <a:gridCol w="1338285">
                  <a:extLst>
                    <a:ext uri="{9D8B030D-6E8A-4147-A177-3AD203B41FA5}">
                      <a16:colId xmlns:a16="http://schemas.microsoft.com/office/drawing/2014/main" val="20005"/>
                    </a:ext>
                  </a:extLst>
                </a:gridCol>
              </a:tblGrid>
              <a:tr h="342763">
                <a:tc>
                  <a:txBody>
                    <a:bodyPr/>
                    <a:lstStyle/>
                    <a:p>
                      <a:pPr algn="l" latinLnBrk="1"/>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작성자</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21340">
                <a:tc rowSpan="6">
                  <a:txBody>
                    <a:bodyPr/>
                    <a:lstStyle/>
                    <a:p>
                      <a:pPr algn="ctr"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개발내용</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Q&amp;A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완료</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Board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완료</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관광</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병원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api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조사</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014135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367370"/>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3130098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75718833"/>
                  </a:ext>
                </a:extLst>
              </a:tr>
              <a:tr h="321340">
                <a:tc rowSpan="5">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문제점</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새로고침했을때 처음 갱신된 정보 못받아오는 문제</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추천수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채택여부</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추천여부</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15012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추천버튼 클릭 시 추천 수 갱신 문제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(0 -&gt; 1 -&gt; 2 -&gt; 1)</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12588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질문 삭제 시 답변이 남아있어 오류 생기는 문제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8928954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공지사항 클릭 시 조회수가 올라가지 않는 문제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로그인한 유저 아이디 표시 시 </a:t>
                      </a:r>
                      <a:r>
                        <a:rPr lang="en-US" sz="1100" b="0" i="0" u="none" strike="noStrike">
                          <a:solidFill>
                            <a:srgbClr val="000000"/>
                          </a:solidFill>
                          <a:effectLst/>
                          <a:latin typeface="맑은 고딕" panose="020B0503020000020004" pitchFamily="50" charset="-127"/>
                          <a:ea typeface="맑은 고딕" panose="020B0503020000020004" pitchFamily="50" charset="-127"/>
                        </a:rPr>
                        <a:t>Unexpected side effect in computed property error</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321340">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해결방법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controller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기능 추가</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수정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computed</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에서 직접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data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변경하지 않고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data</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를 변경하는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method</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를 호출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dirty="0">
                          <a:solidFill>
                            <a:schemeClr val="tx1"/>
                          </a:solidFill>
                        </a:rPr>
                        <a:t>김주희</a:t>
                      </a:r>
                      <a:r>
                        <a:rPr lang="en-US" altLang="ko-KR" sz="900" dirty="0">
                          <a:solidFill>
                            <a:schemeClr val="tx1"/>
                          </a:solidFill>
                        </a:rPr>
                        <a:t>, </a:t>
                      </a:r>
                      <a:r>
                        <a:rPr lang="ko-KR" altLang="en-US" sz="900" dirty="0" err="1">
                          <a:solidFill>
                            <a:schemeClr val="tx1"/>
                          </a:solidFill>
                        </a:rPr>
                        <a:t>오철환</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5</a:t>
            </a:fld>
            <a:endParaRPr lang="ko-KR" altLang="en-US" sz="900" dirty="0"/>
          </a:p>
        </p:txBody>
      </p:sp>
    </p:spTree>
    <p:extLst>
      <p:ext uri="{BB962C8B-B14F-4D97-AF65-F5344CB8AC3E}">
        <p14:creationId xmlns:p14="http://schemas.microsoft.com/office/powerpoint/2010/main" val="2467316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9376" y="404665"/>
            <a:ext cx="11425269" cy="576064"/>
          </a:xfrm>
          <a:prstGeom prst="rect">
            <a:avLst/>
          </a:prstGeom>
        </p:spPr>
        <p:txBody>
          <a:bodyPr/>
          <a:lstStyle/>
          <a:p>
            <a:r>
              <a:rPr lang="en-US" altLang="ko-KR" dirty="0">
                <a:solidFill>
                  <a:schemeClr val="tx1"/>
                </a:solidFill>
              </a:rPr>
              <a:t>History (</a:t>
            </a:r>
            <a:r>
              <a:rPr lang="en-US" altLang="ko-KR" sz="2800" dirty="0">
                <a:solidFill>
                  <a:schemeClr val="tx1"/>
                </a:solidFill>
                <a:latin typeface="+mn-ea"/>
                <a:ea typeface="+mn-ea"/>
              </a:rPr>
              <a:t>2022/05/23)</a:t>
            </a:r>
            <a:endParaRPr lang="ko-KR" altLang="en-US" dirty="0">
              <a:solidFill>
                <a:schemeClr val="tx1"/>
              </a:solidFill>
            </a:endParaRPr>
          </a:p>
        </p:txBody>
      </p:sp>
      <p:graphicFrame>
        <p:nvGraphicFramePr>
          <p:cNvPr id="3" name="표 2"/>
          <p:cNvGraphicFramePr>
            <a:graphicFrameLocks noGrp="1"/>
          </p:cNvGraphicFramePr>
          <p:nvPr>
            <p:extLst>
              <p:ext uri="{D42A27DB-BD31-4B8C-83A1-F6EECF244321}">
                <p14:modId xmlns:p14="http://schemas.microsoft.com/office/powerpoint/2010/main" val="962962044"/>
              </p:ext>
            </p:extLst>
          </p:nvPr>
        </p:nvGraphicFramePr>
        <p:xfrm>
          <a:off x="695400" y="1220077"/>
          <a:ext cx="10585175" cy="5207283"/>
        </p:xfrm>
        <a:graphic>
          <a:graphicData uri="http://schemas.openxmlformats.org/drawingml/2006/table">
            <a:tbl>
              <a:tblPr>
                <a:tableStyleId>{5C22544A-7EE6-4342-B048-85BDC9FD1C3A}</a:tableStyleId>
              </a:tblPr>
              <a:tblGrid>
                <a:gridCol w="1703270">
                  <a:extLst>
                    <a:ext uri="{9D8B030D-6E8A-4147-A177-3AD203B41FA5}">
                      <a16:colId xmlns:a16="http://schemas.microsoft.com/office/drawing/2014/main" val="20001"/>
                    </a:ext>
                  </a:extLst>
                </a:gridCol>
                <a:gridCol w="7543620">
                  <a:extLst>
                    <a:ext uri="{9D8B030D-6E8A-4147-A177-3AD203B41FA5}">
                      <a16:colId xmlns:a16="http://schemas.microsoft.com/office/drawing/2014/main" val="20002"/>
                    </a:ext>
                  </a:extLst>
                </a:gridCol>
                <a:gridCol w="1338285">
                  <a:extLst>
                    <a:ext uri="{9D8B030D-6E8A-4147-A177-3AD203B41FA5}">
                      <a16:colId xmlns:a16="http://schemas.microsoft.com/office/drawing/2014/main" val="20005"/>
                    </a:ext>
                  </a:extLst>
                </a:gridCol>
              </a:tblGrid>
              <a:tr h="342763">
                <a:tc>
                  <a:txBody>
                    <a:bodyPr/>
                    <a:lstStyle/>
                    <a:p>
                      <a:pPr algn="l" latinLnBrk="1"/>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작성자</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21340">
                <a:tc rowSpan="6">
                  <a:txBody>
                    <a:bodyPr/>
                    <a:lstStyle/>
                    <a:p>
                      <a:pPr algn="ctr"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개발내용</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동까지 선택후 최소 최대 평수를 입력하면 같은 동에서 입력한 평수범위의 데이터를 보여줌</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데이터</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거래년도</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평균 금액</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거래 횟수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3</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기 신도시 기준 입력한 평수 범위의 데이터를 보여줌</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014135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데이터</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구군명</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거래년도</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평균 금액</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거래 횟수</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367370"/>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일반병원</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선별진료소</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약국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api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적용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지역명으로 검색</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이름으로 검색</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=&gt;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매매 정보 페이지와 통합</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3130098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75718833"/>
                  </a:ext>
                </a:extLst>
              </a:tr>
              <a:tr h="321340">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문제점</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병원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api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동정보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request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시 동</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code</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가 아닌 이름을 요구</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15012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12588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8928954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21340">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해결방법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321340">
                <a:tc>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dirty="0">
                          <a:solidFill>
                            <a:schemeClr val="tx1"/>
                          </a:solidFill>
                        </a:rPr>
                        <a:t>김주희</a:t>
                      </a:r>
                      <a:r>
                        <a:rPr lang="en-US" altLang="ko-KR" sz="900" dirty="0">
                          <a:solidFill>
                            <a:schemeClr val="tx1"/>
                          </a:solidFill>
                        </a:rPr>
                        <a:t>, </a:t>
                      </a:r>
                      <a:r>
                        <a:rPr lang="ko-KR" altLang="en-US" sz="900" dirty="0" err="1">
                          <a:solidFill>
                            <a:schemeClr val="tx1"/>
                          </a:solidFill>
                        </a:rPr>
                        <a:t>오철환</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6</a:t>
            </a:fld>
            <a:endParaRPr lang="ko-KR" altLang="en-US" sz="900" dirty="0"/>
          </a:p>
        </p:txBody>
      </p:sp>
    </p:spTree>
    <p:extLst>
      <p:ext uri="{BB962C8B-B14F-4D97-AF65-F5344CB8AC3E}">
        <p14:creationId xmlns:p14="http://schemas.microsoft.com/office/powerpoint/2010/main" val="263136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9376" y="404665"/>
            <a:ext cx="11425269" cy="576064"/>
          </a:xfrm>
          <a:prstGeom prst="rect">
            <a:avLst/>
          </a:prstGeom>
        </p:spPr>
        <p:txBody>
          <a:bodyPr/>
          <a:lstStyle/>
          <a:p>
            <a:r>
              <a:rPr lang="en-US" altLang="ko-KR" dirty="0">
                <a:solidFill>
                  <a:schemeClr val="tx1"/>
                </a:solidFill>
              </a:rPr>
              <a:t>History (</a:t>
            </a:r>
            <a:r>
              <a:rPr lang="en-US" altLang="ko-KR" sz="2800" dirty="0">
                <a:solidFill>
                  <a:schemeClr val="tx1"/>
                </a:solidFill>
                <a:latin typeface="+mn-ea"/>
                <a:ea typeface="+mn-ea"/>
              </a:rPr>
              <a:t>2022/05/24)</a:t>
            </a:r>
            <a:endParaRPr lang="ko-KR" altLang="en-US" dirty="0">
              <a:solidFill>
                <a:schemeClr val="tx1"/>
              </a:solidFill>
            </a:endParaRPr>
          </a:p>
        </p:txBody>
      </p:sp>
      <p:graphicFrame>
        <p:nvGraphicFramePr>
          <p:cNvPr id="3" name="표 2"/>
          <p:cNvGraphicFramePr>
            <a:graphicFrameLocks noGrp="1"/>
          </p:cNvGraphicFramePr>
          <p:nvPr>
            <p:extLst>
              <p:ext uri="{D42A27DB-BD31-4B8C-83A1-F6EECF244321}">
                <p14:modId xmlns:p14="http://schemas.microsoft.com/office/powerpoint/2010/main" val="2411045659"/>
              </p:ext>
            </p:extLst>
          </p:nvPr>
        </p:nvGraphicFramePr>
        <p:xfrm>
          <a:off x="695400" y="1220077"/>
          <a:ext cx="10585175" cy="5207283"/>
        </p:xfrm>
        <a:graphic>
          <a:graphicData uri="http://schemas.openxmlformats.org/drawingml/2006/table">
            <a:tbl>
              <a:tblPr>
                <a:tableStyleId>{5C22544A-7EE6-4342-B048-85BDC9FD1C3A}</a:tableStyleId>
              </a:tblPr>
              <a:tblGrid>
                <a:gridCol w="1703270">
                  <a:extLst>
                    <a:ext uri="{9D8B030D-6E8A-4147-A177-3AD203B41FA5}">
                      <a16:colId xmlns:a16="http://schemas.microsoft.com/office/drawing/2014/main" val="20001"/>
                    </a:ext>
                  </a:extLst>
                </a:gridCol>
                <a:gridCol w="7543620">
                  <a:extLst>
                    <a:ext uri="{9D8B030D-6E8A-4147-A177-3AD203B41FA5}">
                      <a16:colId xmlns:a16="http://schemas.microsoft.com/office/drawing/2014/main" val="20002"/>
                    </a:ext>
                  </a:extLst>
                </a:gridCol>
                <a:gridCol w="1338285">
                  <a:extLst>
                    <a:ext uri="{9D8B030D-6E8A-4147-A177-3AD203B41FA5}">
                      <a16:colId xmlns:a16="http://schemas.microsoft.com/office/drawing/2014/main" val="20005"/>
                    </a:ext>
                  </a:extLst>
                </a:gridCol>
              </a:tblGrid>
              <a:tr h="342763">
                <a:tc>
                  <a:txBody>
                    <a:bodyPr/>
                    <a:lstStyle/>
                    <a:p>
                      <a:pPr algn="l" latinLnBrk="1"/>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작성자</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21340">
                <a:tc rowSpan="6">
                  <a:txBody>
                    <a:bodyPr/>
                    <a:lstStyle/>
                    <a:p>
                      <a:pPr algn="ctr"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개발내용</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평수 평균 거래 내역 조회시 모달창으로 표시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구군명 클릭시 해당 구군의 데이터 조회</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각 데이터별 정렬 가능</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조회내역 페이징 처리</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014135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병원 데이터 아파트 거래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vue</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에 표시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367370"/>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메인화면</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searchbar vue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수정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3130098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75718833"/>
                  </a:ext>
                </a:extLst>
              </a:tr>
              <a:tr h="321340">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문제점</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병원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&amp;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약국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기존 지역</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이름 검색에서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15012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 select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시 아파트 받아왔을 때 그 동이름으로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api search</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하여 좌표 마커에 뿌리기</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12588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-&gt;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기존 아파트 거래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store</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와 겹쳐서 동이름 받아오기 힘듦</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8928954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21340">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해결방법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loop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돌려서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event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로 받아온 값 비교</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321340">
                <a:tc>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dirty="0">
                          <a:solidFill>
                            <a:schemeClr val="tx1"/>
                          </a:solidFill>
                        </a:rPr>
                        <a:t>김주희</a:t>
                      </a:r>
                      <a:r>
                        <a:rPr lang="en-US" altLang="ko-KR" sz="900" dirty="0">
                          <a:solidFill>
                            <a:schemeClr val="tx1"/>
                          </a:solidFill>
                        </a:rPr>
                        <a:t>, </a:t>
                      </a:r>
                      <a:r>
                        <a:rPr lang="ko-KR" altLang="en-US" sz="900" dirty="0" err="1">
                          <a:solidFill>
                            <a:schemeClr val="tx1"/>
                          </a:solidFill>
                        </a:rPr>
                        <a:t>오철환</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7</a:t>
            </a:fld>
            <a:endParaRPr lang="ko-KR" altLang="en-US" sz="900" dirty="0"/>
          </a:p>
        </p:txBody>
      </p:sp>
    </p:spTree>
    <p:extLst>
      <p:ext uri="{BB962C8B-B14F-4D97-AF65-F5344CB8AC3E}">
        <p14:creationId xmlns:p14="http://schemas.microsoft.com/office/powerpoint/2010/main" val="181377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5893" y="222396"/>
            <a:ext cx="11425269" cy="576064"/>
          </a:xfrm>
          <a:prstGeom prst="rect">
            <a:avLst/>
          </a:prstGeom>
        </p:spPr>
        <p:txBody>
          <a:bodyPr/>
          <a:lstStyle/>
          <a:p>
            <a:r>
              <a:rPr lang="en-US" altLang="ko-KR" dirty="0">
                <a:solidFill>
                  <a:schemeClr val="tx1"/>
                </a:solidFill>
              </a:rPr>
              <a:t>History (</a:t>
            </a:r>
            <a:r>
              <a:rPr lang="en-US" altLang="ko-KR" sz="2800" dirty="0">
                <a:solidFill>
                  <a:schemeClr val="tx1"/>
                </a:solidFill>
                <a:latin typeface="+mn-ea"/>
                <a:ea typeface="+mn-ea"/>
              </a:rPr>
              <a:t>2022/05/25)</a:t>
            </a:r>
            <a:endParaRPr lang="ko-KR" altLang="en-US" dirty="0">
              <a:solidFill>
                <a:schemeClr val="tx1"/>
              </a:solidFill>
            </a:endParaRPr>
          </a:p>
        </p:txBody>
      </p:sp>
      <p:graphicFrame>
        <p:nvGraphicFramePr>
          <p:cNvPr id="3" name="표 2"/>
          <p:cNvGraphicFramePr>
            <a:graphicFrameLocks noGrp="1"/>
          </p:cNvGraphicFramePr>
          <p:nvPr>
            <p:extLst>
              <p:ext uri="{D42A27DB-BD31-4B8C-83A1-F6EECF244321}">
                <p14:modId xmlns:p14="http://schemas.microsoft.com/office/powerpoint/2010/main" val="549970809"/>
              </p:ext>
            </p:extLst>
          </p:nvPr>
        </p:nvGraphicFramePr>
        <p:xfrm>
          <a:off x="475893" y="806325"/>
          <a:ext cx="10585175" cy="6057214"/>
        </p:xfrm>
        <a:graphic>
          <a:graphicData uri="http://schemas.openxmlformats.org/drawingml/2006/table">
            <a:tbl>
              <a:tblPr>
                <a:tableStyleId>{5C22544A-7EE6-4342-B048-85BDC9FD1C3A}</a:tableStyleId>
              </a:tblPr>
              <a:tblGrid>
                <a:gridCol w="1703270">
                  <a:extLst>
                    <a:ext uri="{9D8B030D-6E8A-4147-A177-3AD203B41FA5}">
                      <a16:colId xmlns:a16="http://schemas.microsoft.com/office/drawing/2014/main" val="20001"/>
                    </a:ext>
                  </a:extLst>
                </a:gridCol>
                <a:gridCol w="7543620">
                  <a:extLst>
                    <a:ext uri="{9D8B030D-6E8A-4147-A177-3AD203B41FA5}">
                      <a16:colId xmlns:a16="http://schemas.microsoft.com/office/drawing/2014/main" val="20002"/>
                    </a:ext>
                  </a:extLst>
                </a:gridCol>
                <a:gridCol w="1338285">
                  <a:extLst>
                    <a:ext uri="{9D8B030D-6E8A-4147-A177-3AD203B41FA5}">
                      <a16:colId xmlns:a16="http://schemas.microsoft.com/office/drawing/2014/main" val="20005"/>
                    </a:ext>
                  </a:extLst>
                </a:gridCol>
              </a:tblGrid>
              <a:tr h="337264">
                <a:tc>
                  <a:txBody>
                    <a:bodyPr/>
                    <a:lstStyle/>
                    <a:p>
                      <a:pPr algn="l" latinLnBrk="1"/>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작성자</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16185">
                <a:tc rowSpan="10">
                  <a:txBody>
                    <a:bodyPr/>
                    <a:lstStyle/>
                    <a:p>
                      <a:pPr algn="ctr"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개발내용</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공지사항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[admin]</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만 수정</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삭제 할수있게 변경</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Q&amp;A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작성자</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admin]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만 질문글 수정</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삭제 할수있게 변경</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Q&amp;A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작성자</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질문글</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admin,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답변자</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만 답글 삭제 할수있게 변경</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0141355"/>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Q&amp;A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수정 시 작성자가 현재 로그인된 유저로 바뀌는 점 수정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367370"/>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평수별 검색 시 동까지 선택하지 않아도 모달창이 뜨는 점 수정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31300981"/>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병원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api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데이터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-&gt;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매매 페이지로 적용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75718833"/>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병원 상세 검색 기능 추가</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이름검색</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분류별 검색</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11435210"/>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마커 표시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매매 정보</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병원 마크 분리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infowindow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적용</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8436051"/>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주택 매매정보 화면 변경</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13440242"/>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맑은 고딕" panose="020B0503020000020004" pitchFamily="50" charset="-127"/>
                          <a:ea typeface="맑은 고딕" panose="020B0503020000020004" pitchFamily="50" charset="-127"/>
                        </a:rPr>
                        <a:t>view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디자인 수정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15012276"/>
                  </a:ext>
                </a:extLst>
              </a:tr>
              <a:tr h="339273">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문제점</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병원 상세 검색 시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고덕</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외과</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검색 시 </a:t>
                      </a:r>
                      <a:r>
                        <a:rPr lang="en-US" sz="1100" b="0" i="0" u="none" strike="noStrike">
                          <a:solidFill>
                            <a:srgbClr val="000000"/>
                          </a:solidFill>
                          <a:effectLst/>
                          <a:latin typeface="맑은 고딕" panose="020B0503020000020004" pitchFamily="50" charset="-127"/>
                          <a:ea typeface="맑은 고딕" panose="020B0503020000020004" pitchFamily="50" charset="-127"/>
                        </a:rPr>
                        <a:t>type check failed for prop "hospital". </a:t>
                      </a:r>
                      <a:br>
                        <a:rPr lang="en-US" sz="1100" b="0" i="0" u="none" strike="noStrike">
                          <a:solidFill>
                            <a:srgbClr val="000000"/>
                          </a:solidFill>
                          <a:effectLst/>
                          <a:latin typeface="맑은 고딕" panose="020B0503020000020004" pitchFamily="50" charset="-127"/>
                          <a:ea typeface="맑은 고딕" panose="020B0503020000020004" pitchFamily="50" charset="-127"/>
                        </a:rPr>
                      </a:br>
                      <a:r>
                        <a:rPr lang="en-US" sz="1100" b="0" i="0" u="none" strike="noStrike">
                          <a:solidFill>
                            <a:srgbClr val="000000"/>
                          </a:solidFill>
                          <a:effectLst/>
                          <a:latin typeface="맑은 고딕" panose="020B0503020000020004" pitchFamily="50" charset="-127"/>
                          <a:ea typeface="맑은 고딕" panose="020B0503020000020004" pitchFamily="50" charset="-127"/>
                        </a:rPr>
                        <a:t>Expected Object, got String with value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해결중</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12588276"/>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아파트 검색 메뉴 선택 시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GET http://localhost:9999/map/dong 400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89289546"/>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서버 구동후 최초 동별 검색시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watch</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속성의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dong</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을 인식하지못함</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316185">
                <a:tc rowSpan="4">
                  <a:txBody>
                    <a:bodyPr/>
                    <a:lstStyle/>
                    <a:p>
                      <a:pPr algn="ctr"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해결방법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불필요한 함수 제거</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316185">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데이터의 단일 값이 아닌 객체의 값을 </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watch</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로 변경 감지하기위해 </a:t>
                      </a:r>
                      <a:r>
                        <a:rPr lang="en-US" altLang="ko-KR" sz="1100" b="0" i="0" u="none" strike="noStrike" dirty="0">
                          <a:solidFill>
                            <a:srgbClr val="000000"/>
                          </a:solidFill>
                          <a:effectLst/>
                          <a:latin typeface="맑은 고딕" panose="020B0503020000020004" pitchFamily="50" charset="-127"/>
                          <a:ea typeface="맑은 고딕" panose="020B0503020000020004" pitchFamily="50" charset="-127"/>
                        </a:rPr>
                        <a:t>deep: true </a:t>
                      </a: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속성을 추가</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dirty="0">
                          <a:solidFill>
                            <a:schemeClr val="tx1"/>
                          </a:solidFill>
                        </a:rPr>
                        <a:t>김주희</a:t>
                      </a:r>
                      <a:r>
                        <a:rPr lang="en-US" altLang="ko-KR" sz="900" dirty="0">
                          <a:solidFill>
                            <a:schemeClr val="tx1"/>
                          </a:solidFill>
                        </a:rPr>
                        <a:t>, </a:t>
                      </a:r>
                      <a:r>
                        <a:rPr lang="ko-KR" altLang="en-US" sz="900" dirty="0" err="1">
                          <a:solidFill>
                            <a:schemeClr val="tx1"/>
                          </a:solidFill>
                        </a:rPr>
                        <a:t>오철환</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8</a:t>
            </a:fld>
            <a:endParaRPr lang="ko-KR" altLang="en-US" sz="900" dirty="0"/>
          </a:p>
        </p:txBody>
      </p:sp>
    </p:spTree>
    <p:extLst>
      <p:ext uri="{BB962C8B-B14F-4D97-AF65-F5344CB8AC3E}">
        <p14:creationId xmlns:p14="http://schemas.microsoft.com/office/powerpoint/2010/main" val="1750369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79376" y="404665"/>
            <a:ext cx="11425269" cy="576064"/>
          </a:xfrm>
          <a:prstGeom prst="rect">
            <a:avLst/>
          </a:prstGeom>
        </p:spPr>
        <p:txBody>
          <a:bodyPr/>
          <a:lstStyle/>
          <a:p>
            <a:r>
              <a:rPr lang="en-US" altLang="ko-KR" dirty="0">
                <a:solidFill>
                  <a:schemeClr val="tx1"/>
                </a:solidFill>
              </a:rPr>
              <a:t>History (</a:t>
            </a:r>
            <a:r>
              <a:rPr lang="en-US" altLang="ko-KR" sz="2800" dirty="0">
                <a:solidFill>
                  <a:schemeClr val="tx1"/>
                </a:solidFill>
                <a:latin typeface="+mn-ea"/>
                <a:ea typeface="+mn-ea"/>
              </a:rPr>
              <a:t>2022/05/26)</a:t>
            </a:r>
            <a:endParaRPr lang="ko-KR" altLang="en-US" dirty="0">
              <a:solidFill>
                <a:schemeClr val="tx1"/>
              </a:solidFill>
            </a:endParaRPr>
          </a:p>
        </p:txBody>
      </p:sp>
      <p:graphicFrame>
        <p:nvGraphicFramePr>
          <p:cNvPr id="3" name="표 2"/>
          <p:cNvGraphicFramePr>
            <a:graphicFrameLocks noGrp="1"/>
          </p:cNvGraphicFramePr>
          <p:nvPr>
            <p:extLst>
              <p:ext uri="{D42A27DB-BD31-4B8C-83A1-F6EECF244321}">
                <p14:modId xmlns:p14="http://schemas.microsoft.com/office/powerpoint/2010/main" val="3773454342"/>
              </p:ext>
            </p:extLst>
          </p:nvPr>
        </p:nvGraphicFramePr>
        <p:xfrm>
          <a:off x="695400" y="1220077"/>
          <a:ext cx="10585175" cy="5207283"/>
        </p:xfrm>
        <a:graphic>
          <a:graphicData uri="http://schemas.openxmlformats.org/drawingml/2006/table">
            <a:tbl>
              <a:tblPr>
                <a:tableStyleId>{5C22544A-7EE6-4342-B048-85BDC9FD1C3A}</a:tableStyleId>
              </a:tblPr>
              <a:tblGrid>
                <a:gridCol w="1703270">
                  <a:extLst>
                    <a:ext uri="{9D8B030D-6E8A-4147-A177-3AD203B41FA5}">
                      <a16:colId xmlns:a16="http://schemas.microsoft.com/office/drawing/2014/main" val="20001"/>
                    </a:ext>
                  </a:extLst>
                </a:gridCol>
                <a:gridCol w="7543620">
                  <a:extLst>
                    <a:ext uri="{9D8B030D-6E8A-4147-A177-3AD203B41FA5}">
                      <a16:colId xmlns:a16="http://schemas.microsoft.com/office/drawing/2014/main" val="20002"/>
                    </a:ext>
                  </a:extLst>
                </a:gridCol>
                <a:gridCol w="1338285">
                  <a:extLst>
                    <a:ext uri="{9D8B030D-6E8A-4147-A177-3AD203B41FA5}">
                      <a16:colId xmlns:a16="http://schemas.microsoft.com/office/drawing/2014/main" val="20005"/>
                    </a:ext>
                  </a:extLst>
                </a:gridCol>
              </a:tblGrid>
              <a:tr h="342763">
                <a:tc>
                  <a:txBody>
                    <a:bodyPr/>
                    <a:lstStyle/>
                    <a:p>
                      <a:pPr algn="l" latinLnBrk="1"/>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rPr>
                        <a:t>Content.</a:t>
                      </a:r>
                      <a:endParaRPr lang="ko-KR" altLang="en-US" sz="1000" b="1"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000" b="1" dirty="0">
                          <a:solidFill>
                            <a:schemeClr val="tx1"/>
                          </a:solidFill>
                        </a:rPr>
                        <a:t>작성자</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321340">
                <a:tc rowSpan="6">
                  <a:txBody>
                    <a:bodyPr/>
                    <a:lstStyle/>
                    <a:p>
                      <a:pPr algn="ctr"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개발내용</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css, bootstrap-vue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이용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view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디자인 전체 수정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014135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9367370"/>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31300981"/>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75718833"/>
                  </a:ext>
                </a:extLst>
              </a:tr>
              <a:tr h="321340">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문제점</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하단 배경색만 변경되지 않는 문제</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15012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71258827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8928954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321340">
                <a:tc rowSpan="4">
                  <a:txBody>
                    <a:bodyPr/>
                    <a:lstStyle/>
                    <a:p>
                      <a:pPr algn="ctr"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해결방법</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부모 페이지의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width, height </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적용범위를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100%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로 적용하고 자식도 </a:t>
                      </a:r>
                      <a:r>
                        <a:rPr lang="en-US" altLang="ko-KR" sz="1100" b="0" i="0" u="none" strike="noStrike">
                          <a:solidFill>
                            <a:srgbClr val="000000"/>
                          </a:solidFill>
                          <a:effectLst/>
                          <a:latin typeface="맑은 고딕" panose="020B0503020000020004" pitchFamily="50" charset="-127"/>
                          <a:ea typeface="맑은 고딕" panose="020B0503020000020004" pitchFamily="50" charset="-127"/>
                        </a:rPr>
                        <a:t>100%</a:t>
                      </a: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로 적용한 후에 색 적용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321340">
                <a:tc vMerge="1">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321340">
                <a:tc>
                  <a:txBody>
                    <a:bodyPr/>
                    <a:lstStyle/>
                    <a:p>
                      <a:pPr latinLnBrk="1"/>
                      <a:endParaRPr lang="ko-KR" alt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l" fontAlgn="ctr"/>
                      <a:r>
                        <a:rPr lang="ko-KR" altLang="en-US" sz="1100" b="0" i="0" u="none" strike="noStrike" dirty="0">
                          <a:solidFill>
                            <a:srgbClr val="000000"/>
                          </a:solidFill>
                          <a:effectLst/>
                          <a:latin typeface="맑은 고딕" panose="020B0503020000020004" pitchFamily="50" charset="-127"/>
                          <a:ea typeface="맑은 고딕" panose="020B0503020000020004" pitchFamily="50" charset="-127"/>
                        </a:rPr>
                        <a:t>　</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dirty="0">
                          <a:solidFill>
                            <a:schemeClr val="tx1"/>
                          </a:solidFill>
                        </a:rPr>
                        <a:t>김주희</a:t>
                      </a:r>
                      <a:r>
                        <a:rPr lang="en-US" altLang="ko-KR" sz="900" dirty="0">
                          <a:solidFill>
                            <a:schemeClr val="tx1"/>
                          </a:solidFill>
                        </a:rPr>
                        <a:t>, </a:t>
                      </a:r>
                      <a:r>
                        <a:rPr lang="ko-KR" altLang="en-US" sz="900" dirty="0" err="1">
                          <a:solidFill>
                            <a:schemeClr val="tx1"/>
                          </a:solidFill>
                        </a:rPr>
                        <a:t>오철환</a:t>
                      </a:r>
                      <a:endParaRPr lang="ko-KR" altLang="en-US" sz="9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10015"/>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9</a:t>
            </a:fld>
            <a:endParaRPr lang="ko-KR" altLang="en-US" sz="900" dirty="0"/>
          </a:p>
        </p:txBody>
      </p:sp>
    </p:spTree>
    <p:extLst>
      <p:ext uri="{BB962C8B-B14F-4D97-AF65-F5344CB8AC3E}">
        <p14:creationId xmlns:p14="http://schemas.microsoft.com/office/powerpoint/2010/main" val="294175981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3292</TotalTime>
  <Words>1138</Words>
  <Application>Microsoft Office PowerPoint</Application>
  <PresentationFormat>와이드스크린</PresentationFormat>
  <Paragraphs>271</Paragraphs>
  <Slides>21</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21</vt:i4>
      </vt:variant>
    </vt:vector>
  </HeadingPairs>
  <TitlesOfParts>
    <vt:vector size="27" baseType="lpstr">
      <vt:lpstr>SF Pro Text Medium</vt:lpstr>
      <vt:lpstr>SF Pro Text Regular</vt:lpstr>
      <vt:lpstr>맑은 고딕</vt:lpstr>
      <vt:lpstr>Arial</vt:lpstr>
      <vt:lpstr>Consolas</vt:lpstr>
      <vt:lpstr>Office 테마</vt:lpstr>
      <vt:lpstr>화면설계서</vt:lpstr>
      <vt:lpstr>History (2022/05/19)</vt:lpstr>
      <vt:lpstr>History (2022/05/20)</vt:lpstr>
      <vt:lpstr>History (2022/05/21)</vt:lpstr>
      <vt:lpstr>History (2022/05/22)</vt:lpstr>
      <vt:lpstr>History (2022/05/23)</vt:lpstr>
      <vt:lpstr>History (2022/05/24)</vt:lpstr>
      <vt:lpstr>History (2022/05/25)</vt:lpstr>
      <vt:lpstr>History (2022/05/26)</vt:lpstr>
      <vt:lpstr>Menu Structure</vt:lpstr>
      <vt:lpstr>PowerPoint 프레젠테이션</vt:lpstr>
      <vt:lpstr>List of Screen(메인)</vt:lpstr>
      <vt:lpstr>List of Screen(회원관리)</vt:lpstr>
      <vt:lpstr>List of Screen(회원관리)</vt:lpstr>
      <vt:lpstr>List of Screen(공지사항)</vt:lpstr>
      <vt:lpstr>List of Screen(공지사항)</vt:lpstr>
      <vt:lpstr>List of Screen(Q&amp;A)</vt:lpstr>
      <vt:lpstr>List of Screen(Q&amp;A)</vt:lpstr>
      <vt:lpstr>List of Screen(주택 검색)</vt:lpstr>
      <vt:lpstr>List of Screen(주택 검색)</vt:lpstr>
      <vt:lpstr>List of Screen(주택 검색)</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오 철환</cp:lastModifiedBy>
  <cp:revision>120</cp:revision>
  <cp:lastPrinted>2019-05-29T05:54:36Z</cp:lastPrinted>
  <dcterms:created xsi:type="dcterms:W3CDTF">2019-03-11T07:43:12Z</dcterms:created>
  <dcterms:modified xsi:type="dcterms:W3CDTF">2022-05-26T08:14:55Z</dcterms:modified>
</cp:coreProperties>
</file>